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84" r:id="rId18"/>
    <p:sldId id="285" r:id="rId19"/>
    <p:sldId id="286" r:id="rId20"/>
    <p:sldId id="287" r:id="rId21"/>
    <p:sldId id="271" r:id="rId22"/>
    <p:sldId id="288" r:id="rId23"/>
    <p:sldId id="274" r:id="rId24"/>
    <p:sldId id="276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757E"/>
    <a:srgbClr val="5A84A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>
        <p:scale>
          <a:sx n="100" d="100"/>
          <a:sy n="100" d="100"/>
        </p:scale>
        <p:origin x="184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EF74B-C212-D226-D629-BE561E7C2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A7DFD5-3270-C1C9-026E-B73B01437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574F93-B8BB-34A0-A936-3AC1AEFD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A8574A-B69F-DBEF-8393-68BC5E17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76ABE-CC0B-F66D-E75E-ED7B840EA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406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CE0F41-92F7-E108-8DAE-86FE5E3D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A98DD7A-2961-9F62-5CBF-768EED8DB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C4B7FE-21EF-2AE2-527F-E4B514D6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99829B-E40D-409B-B736-EBDFE109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511758-338D-9EBE-B7ED-F17ECB52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67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5CAD2CF-231D-F9CE-7C75-32149B2DA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A50B03-8129-9882-8F52-556C53D32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EA21E-1E43-E64B-5F18-0E6090C4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733540-6CF9-63EB-66D6-D321F127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A826C5-FBDC-FED4-01A0-C80984D5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58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71E156-E9A1-5879-D93D-D179E7A1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A3A37E-EE3A-165B-05A6-C5F510B2C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EFB37B-1E10-DF6A-8123-48F908CA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A59ED1-5A26-BBD1-6B5B-0BEFF52F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6041AA-49BB-A88B-BA27-734332CE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09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C05CAE-06F0-97CE-B5C0-333DF4A5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F7F8D5-503C-E061-2227-3F37AFAE1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2A12C-82AC-8841-6250-E1BC9AE3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43F5B3-6D17-4DA2-7C0D-84BAF0C42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A2D59B-A129-FA3F-628D-31A4151B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181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98FF43-1414-55B5-DD9D-3B341AE9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D1589A-148A-315A-18AE-464FC67F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013571-DA17-E3F5-F91C-90E7AD39C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DAB6B1-9A90-1D14-303E-AE33BDF2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32E63C-0931-B0DC-0799-DB6288D0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ECDC7-9F5F-0E73-1E52-79A8BFC6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13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521DD-2B3D-95F6-8C24-E9BA062C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0A9E87-79BB-F6C8-274F-4F40D25A3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A62C186-9E40-9860-BAFE-BEEBA873C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697831-D295-B65F-8AC5-53ACB3D2C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77C84A-501C-C380-B952-A0BEA77FE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305AA38-7CBD-508D-5DD0-1D20B01B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30A387-AE15-7281-A134-7A0F8A51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E1448C6-375F-25E7-675E-9C108629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3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71A3F8-850A-A157-6014-4A9368EA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04073A-E37C-585C-3E61-4750438B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39BB9E-3ED4-E2B4-DCC3-3577E9E6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332E10-2637-B142-1852-BDA9ECE0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16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95F5898-C175-AC19-A3E0-A660DDB0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5A8C8A7-0088-E85E-1A53-1C68F5FC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EA6577-6039-97A7-7BB6-82EB4AE4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65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514F16-C97B-8F28-502F-8ABE0363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96FA6A-5AF0-93F7-15A9-B38F7072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6D4880-701F-60D6-1E2A-D6263A0D3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28885A5-5976-93C0-484B-3B7F8221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9053DB-9F63-798D-105A-8D643611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49B017-802D-36A1-2BD9-0F9A8905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26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8B61A-30E1-621F-9D11-88144D4A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87036B8-588B-9C6C-6F4E-F8DB00C2F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96C03-5BB7-83B2-930E-BF247B5E0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E89198-1D73-AD89-6D57-68DF565DF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FAF558-A2A8-4655-F556-7AAD573A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44F53E-72A3-7E61-2772-87176BC3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4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4DDB75D-2B6D-0C51-9151-6D0AFAB2B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2D658E-9B40-9A25-EBB5-7517E05D1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71D460-8D11-49C0-54A4-8A2C9A21E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AE271-AF03-4A43-9406-C49992061750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95A974-3C54-66ED-3C66-F19C82900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A547AC-65A9-F314-8109-31BC55BA5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A3C4F-5ACB-4340-9924-CDDBA3F2CB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25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jpg"/><Relationship Id="rId5" Type="http://schemas.openxmlformats.org/officeDocument/2006/relationships/image" Target="../media/image4.svg"/><Relationship Id="rId10" Type="http://schemas.openxmlformats.org/officeDocument/2006/relationships/image" Target="../media/image15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mailto:agorafrancia@ece.f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hyperlink" Target="mailto:agorafrancia@edu.ece.fr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jpg"/><Relationship Id="rId7" Type="http://schemas.openxmlformats.org/officeDocument/2006/relationships/image" Target="../media/image4.sv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jpg"/><Relationship Id="rId7" Type="http://schemas.openxmlformats.org/officeDocument/2006/relationships/image" Target="../media/image4.sv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pic>
        <p:nvPicPr>
          <p:cNvPr id="3" name="Image 2" descr="Une image contenant véhicule, Véhicule terrestre, roue, Conception automobile&#10;&#10;Description générée automatiquement">
            <a:extLst>
              <a:ext uri="{FF2B5EF4-FFF2-40B4-BE49-F238E27FC236}">
                <a16:creationId xmlns:a16="http://schemas.microsoft.com/office/drawing/2014/main" id="{986473A5-C8D1-48B4-DCB2-AB55B08B9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1" y="2051383"/>
            <a:ext cx="5707781" cy="35673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57AD41-3589-4C15-122F-27E30F3A2CAB}"/>
              </a:ext>
            </a:extLst>
          </p:cNvPr>
          <p:cNvSpPr txBox="1"/>
          <p:nvPr/>
        </p:nvSpPr>
        <p:spPr>
          <a:xfrm>
            <a:off x="6370721" y="2011488"/>
            <a:ext cx="5185611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b="0" i="0" dirty="0">
                <a:solidFill>
                  <a:srgbClr val="595959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Lorem ipsum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dolor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sit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amet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consectetur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adipiscing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elit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Pellentesque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ac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urna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in nunc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blandit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placerat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Aliquam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hendrerit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lacus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euismod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ipsum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interdum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vehicula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Interdum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et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malesuada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fames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ac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ante ipsum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primis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in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faucibus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In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euismod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sem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ligula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vitae pulvinar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augue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dignissim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non.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Praesent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imperdiet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odio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nec ipsum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faucibus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venenatis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Aenean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semper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feugiat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turpis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vitae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ornare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lacus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pellentesque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eget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Donec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id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posuere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odio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Nam ut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ultrices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augue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Lorem ipsum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dolor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sit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amet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consectetur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adipiscing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elit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Aenean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in diam id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nisi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congue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eleifend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Curabitur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vel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urna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iaculis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aliquam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mauris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ut,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congue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enim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Praesent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ut ex in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justo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bibendum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viverra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Fusce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quis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pulvinar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turpis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Class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aptent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taciti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sociosqu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ad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litora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torquent per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conubia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nostra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per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inceptos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himenaeos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Vivamus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congue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in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lorem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at cursus. Integer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maximus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dolor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sed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enim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venenatis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semper.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Nullam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ac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odio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at libero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varius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molestie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nec et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nulla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In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pharetra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vulputate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enim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a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elementum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Maecenas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lacus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ipsum,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lobortis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at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sapien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ultricies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iaculis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dignissim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arcu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Aliquam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egestas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erat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leo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eget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ultricies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neque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consequat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accumsan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Aliquam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vestibulum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dignissim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pulvinar.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Aenean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id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pellentesque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purus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Sed in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nisl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elementum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eleifend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tellus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quis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dapibus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quam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Donec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mollis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tellus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non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feugiat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finibus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In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efficitur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id mi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pellentesque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rutrum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Aliquam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erat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volutpat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Aliquam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erat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volutpat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Vivamus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quis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facilisis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ante. Sed nec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quam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maximus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dapibus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justo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quis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tempor</a:t>
            </a:r>
            <a:r>
              <a:rPr lang="fr-FR" sz="1100" b="0" i="0" dirty="0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1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purus</a:t>
            </a:r>
            <a:r>
              <a:rPr lang="fr-FR" sz="1100" b="0" i="0" dirty="0">
                <a:solidFill>
                  <a:srgbClr val="595959"/>
                </a:solidFill>
                <a:effectLst/>
                <a:latin typeface="Roboto" panose="02000000000000000000" pitchFamily="2" charset="0"/>
              </a:rPr>
              <a:t>. 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339C5E0-D964-775A-272C-E42E1C41362B}"/>
              </a:ext>
            </a:extLst>
          </p:cNvPr>
          <p:cNvSpPr txBox="1"/>
          <p:nvPr/>
        </p:nvSpPr>
        <p:spPr>
          <a:xfrm>
            <a:off x="1732714" y="895414"/>
            <a:ext cx="785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roadway" panose="04040905080B02020502" pitchFamily="82" charset="0"/>
              </a:rPr>
              <a:t>Bienvenue chez Agora Francia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980F9FC-98C3-812B-87FC-B9A214E59D8C}"/>
              </a:ext>
            </a:extLst>
          </p:cNvPr>
          <p:cNvSpPr txBox="1"/>
          <p:nvPr/>
        </p:nvSpPr>
        <p:spPr>
          <a:xfrm>
            <a:off x="4155786" y="1484074"/>
            <a:ext cx="335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Faites comme chez vous ….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D172B4E-0939-AAB4-67D7-6D45C32EC6CF}"/>
              </a:ext>
            </a:extLst>
          </p:cNvPr>
          <p:cNvSpPr txBox="1"/>
          <p:nvPr/>
        </p:nvSpPr>
        <p:spPr>
          <a:xfrm>
            <a:off x="255588" y="5811253"/>
            <a:ext cx="526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roadway" panose="04040905080B02020502" pitchFamily="82" charset="0"/>
              </a:rPr>
              <a:t>Produits Populaires :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06059D0B-64CE-10B3-2B8B-B207FD004862}"/>
              </a:ext>
            </a:extLst>
          </p:cNvPr>
          <p:cNvCxnSpPr/>
          <p:nvPr/>
        </p:nvCxnSpPr>
        <p:spPr>
          <a:xfrm>
            <a:off x="358071" y="6304547"/>
            <a:ext cx="918627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9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F811995E-52A3-4CA2-3005-0B5FA2D4A338}"/>
              </a:ext>
            </a:extLst>
          </p:cNvPr>
          <p:cNvGrpSpPr/>
          <p:nvPr/>
        </p:nvGrpSpPr>
        <p:grpSpPr>
          <a:xfrm>
            <a:off x="358071" y="1030386"/>
            <a:ext cx="9387508" cy="6235982"/>
            <a:chOff x="358071" y="1030386"/>
            <a:chExt cx="9387508" cy="6235982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5DDD7B95-1C78-EBCF-431D-A5301005299B}"/>
                </a:ext>
              </a:extLst>
            </p:cNvPr>
            <p:cNvGrpSpPr/>
            <p:nvPr/>
          </p:nvGrpSpPr>
          <p:grpSpPr>
            <a:xfrm>
              <a:off x="3086100" y="4775832"/>
              <a:ext cx="5678970" cy="2490536"/>
              <a:chOff x="3086100" y="2219826"/>
              <a:chExt cx="5678970" cy="2490536"/>
            </a:xfrm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5218849D-30C1-10D0-C4BE-6C80E278721F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1C746E23-ED44-3810-FFB7-DD8385D37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9" y="2809373"/>
                <a:ext cx="2098305" cy="1311441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F616029-C04E-7313-BCF9-E3EC6068CD97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7B3CC0B-8F88-BE36-183B-CF29C9041329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C9362A5-3408-247A-62CF-6255BA0AA851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CAD51B8B-A027-AEF6-D768-4E77F8019415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2B0F4B2-7ACB-7DC0-D0ED-C7E84F19622C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652C9EF-0DA7-7D3A-ED55-1F22A3A2CBD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C6AE48D-FD24-7009-C776-89E56C4F1B08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339C5E0-D964-775A-272C-E42E1C41362B}"/>
                </a:ext>
              </a:extLst>
            </p:cNvPr>
            <p:cNvSpPr txBox="1"/>
            <p:nvPr/>
          </p:nvSpPr>
          <p:spPr>
            <a:xfrm>
              <a:off x="1888958" y="1030386"/>
              <a:ext cx="7856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Broadway" panose="04040905080B02020502" pitchFamily="82" charset="0"/>
                </a:rPr>
                <a:t>Nos Pieces de collection</a:t>
              </a:r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D8C1722-EA87-658A-0B6E-766BA43FE52E}"/>
                </a:ext>
              </a:extLst>
            </p:cNvPr>
            <p:cNvGrpSpPr/>
            <p:nvPr/>
          </p:nvGrpSpPr>
          <p:grpSpPr>
            <a:xfrm>
              <a:off x="3086100" y="2219826"/>
              <a:ext cx="5678970" cy="2490536"/>
              <a:chOff x="3086100" y="2219826"/>
              <a:chExt cx="5678970" cy="2490536"/>
            </a:xfrm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F1B9957E-DC88-D927-2B82-13A8BCE02147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2F466E3B-149F-E3D6-A5C3-F2C802FB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9" y="2809373"/>
                <a:ext cx="2098305" cy="1311441"/>
              </a:xfrm>
              <a:prstGeom prst="rect">
                <a:avLst/>
              </a:prstGeom>
            </p:spPr>
          </p:pic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D7D84E3-FB1C-7460-F765-C832CF35963B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5D2E0FD-0672-78EC-E6BB-7BAA1E8BEF28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FE6C66D-B6EE-36E0-D620-455364AE87BE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3E4F79B-D77C-90CE-1DBC-AEE951C546A1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042F5A9-D319-7727-F55C-AF556E83CF16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F69630AE-7E6C-F4CA-F14B-C9561868BBB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AB5CBD5-89FE-81DD-5B69-0737D92427FB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7DB1A543-5B83-CB7B-0922-BE1E0145E3CA}"/>
                </a:ext>
              </a:extLst>
            </p:cNvPr>
            <p:cNvGrpSpPr/>
            <p:nvPr/>
          </p:nvGrpSpPr>
          <p:grpSpPr>
            <a:xfrm>
              <a:off x="358071" y="2225273"/>
              <a:ext cx="2331420" cy="4477160"/>
              <a:chOff x="358071" y="2225273"/>
              <a:chExt cx="2331420" cy="4477160"/>
            </a:xfrm>
          </p:grpSpPr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6694130A-FE8C-802A-18F7-D1590C404592}"/>
                  </a:ext>
                </a:extLst>
              </p:cNvPr>
              <p:cNvGrpSpPr/>
              <p:nvPr/>
            </p:nvGrpSpPr>
            <p:grpSpPr>
              <a:xfrm>
                <a:off x="358071" y="2225273"/>
                <a:ext cx="2331420" cy="4477160"/>
                <a:chOff x="303533" y="1726703"/>
                <a:chExt cx="2331420" cy="447716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BEB5B8D-1FC4-D1E2-C14A-57E9D318794E}"/>
                    </a:ext>
                  </a:extLst>
                </p:cNvPr>
                <p:cNvSpPr/>
                <p:nvPr/>
              </p:nvSpPr>
              <p:spPr>
                <a:xfrm>
                  <a:off x="316920" y="1726703"/>
                  <a:ext cx="2283359" cy="4477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/>
                    <a:t>Filtrer par :</a:t>
                  </a:r>
                  <a:endParaRPr lang="fr-FR" dirty="0"/>
                </a:p>
              </p:txBody>
            </p:sp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CDAA3286-10D1-94B0-33D7-9204B780F955}"/>
                    </a:ext>
                  </a:extLst>
                </p:cNvPr>
                <p:cNvSpPr txBox="1"/>
                <p:nvPr/>
              </p:nvSpPr>
              <p:spPr>
                <a:xfrm>
                  <a:off x="352055" y="1741855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Filtrer par :</a:t>
                  </a:r>
                </a:p>
              </p:txBody>
            </p:sp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D71A5470-8B59-9568-F058-24ACA8A8F02C}"/>
                    </a:ext>
                  </a:extLst>
                </p:cNvPr>
                <p:cNvSpPr txBox="1"/>
                <p:nvPr/>
              </p:nvSpPr>
              <p:spPr>
                <a:xfrm>
                  <a:off x="352055" y="1998372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52" name="Groupe 51">
                  <a:extLst>
                    <a:ext uri="{FF2B5EF4-FFF2-40B4-BE49-F238E27FC236}">
                      <a16:creationId xmlns:a16="http://schemas.microsoft.com/office/drawing/2014/main" id="{AC5AA96A-0074-39B1-2315-679B3F72EF0B}"/>
                    </a:ext>
                  </a:extLst>
                </p:cNvPr>
                <p:cNvGrpSpPr/>
                <p:nvPr/>
              </p:nvGrpSpPr>
              <p:grpSpPr>
                <a:xfrm>
                  <a:off x="517676" y="2306149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49" name="Rectangle : coins arrondis 48">
                    <a:extLst>
                      <a:ext uri="{FF2B5EF4-FFF2-40B4-BE49-F238E27FC236}">
                        <a16:creationId xmlns:a16="http://schemas.microsoft.com/office/drawing/2014/main" id="{4A9E8545-88C7-78DA-6B9F-A4995BEE17F1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05B63952-66A1-D900-9546-FE8A2C65B33A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E698DB79-6B43-028D-BF3D-62AC38A4F8BC}"/>
                    </a:ext>
                  </a:extLst>
                </p:cNvPr>
                <p:cNvSpPr txBox="1"/>
                <p:nvPr/>
              </p:nvSpPr>
              <p:spPr>
                <a:xfrm>
                  <a:off x="352055" y="2691028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53" name="Groupe 52">
                  <a:extLst>
                    <a:ext uri="{FF2B5EF4-FFF2-40B4-BE49-F238E27FC236}">
                      <a16:creationId xmlns:a16="http://schemas.microsoft.com/office/drawing/2014/main" id="{1547DF59-F4B8-DEA2-29BA-1039D02E549A}"/>
                    </a:ext>
                  </a:extLst>
                </p:cNvPr>
                <p:cNvGrpSpPr/>
                <p:nvPr/>
              </p:nvGrpSpPr>
              <p:grpSpPr>
                <a:xfrm>
                  <a:off x="517676" y="3007766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54" name="Rectangle : coins arrondis 53">
                    <a:extLst>
                      <a:ext uri="{FF2B5EF4-FFF2-40B4-BE49-F238E27FC236}">
                        <a16:creationId xmlns:a16="http://schemas.microsoft.com/office/drawing/2014/main" id="{C71AFF98-6377-04CE-4652-946FDCF316FA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55" name="Rectangle : coins arrondis 54">
                    <a:extLst>
                      <a:ext uri="{FF2B5EF4-FFF2-40B4-BE49-F238E27FC236}">
                        <a16:creationId xmlns:a16="http://schemas.microsoft.com/office/drawing/2014/main" id="{727F77BE-014F-A8F3-0D43-374BBF798A5E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0EBAFC20-D32A-505D-4316-861A2215262C}"/>
                    </a:ext>
                  </a:extLst>
                </p:cNvPr>
                <p:cNvSpPr txBox="1"/>
                <p:nvPr/>
              </p:nvSpPr>
              <p:spPr>
                <a:xfrm>
                  <a:off x="352055" y="3361909"/>
                  <a:ext cx="1362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Type de vente :</a:t>
                  </a:r>
                </a:p>
              </p:txBody>
            </p:sp>
            <p:grpSp>
              <p:nvGrpSpPr>
                <p:cNvPr id="59" name="Groupe 58">
                  <a:extLst>
                    <a:ext uri="{FF2B5EF4-FFF2-40B4-BE49-F238E27FC236}">
                      <a16:creationId xmlns:a16="http://schemas.microsoft.com/office/drawing/2014/main" id="{ED66098F-C6D7-E383-1804-52CEADEBA78D}"/>
                    </a:ext>
                  </a:extLst>
                </p:cNvPr>
                <p:cNvGrpSpPr/>
                <p:nvPr/>
              </p:nvGrpSpPr>
              <p:grpSpPr>
                <a:xfrm>
                  <a:off x="639352" y="3511034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57" name="Rectangle : coins arrondis 56">
                    <a:extLst>
                      <a:ext uri="{FF2B5EF4-FFF2-40B4-BE49-F238E27FC236}">
                        <a16:creationId xmlns:a16="http://schemas.microsoft.com/office/drawing/2014/main" id="{75AEDA7F-ED94-D800-F6DC-F7F1073C7ADC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8E2005B0-57BA-D479-6CC4-DABDF3ECAF49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Enchère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A4E37C9B-91CD-175E-46CE-D87FB82F09CB}"/>
                    </a:ext>
                  </a:extLst>
                </p:cNvPr>
                <p:cNvGrpSpPr/>
                <p:nvPr/>
              </p:nvGrpSpPr>
              <p:grpSpPr>
                <a:xfrm>
                  <a:off x="639352" y="3699347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61" name="Rectangle : coins arrondis 60">
                    <a:extLst>
                      <a:ext uri="{FF2B5EF4-FFF2-40B4-BE49-F238E27FC236}">
                        <a16:creationId xmlns:a16="http://schemas.microsoft.com/office/drawing/2014/main" id="{DE7E7898-CF0E-3DB5-925E-C5F2E3873CCE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62" name="ZoneTexte 61">
                    <a:extLst>
                      <a:ext uri="{FF2B5EF4-FFF2-40B4-BE49-F238E27FC236}">
                        <a16:creationId xmlns:a16="http://schemas.microsoft.com/office/drawing/2014/main" id="{436F3F26-FB42-33AB-1DB8-ACE3AB30F5B3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Négociation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3D382E67-80BC-D16D-5C95-ED144573D0DB}"/>
                    </a:ext>
                  </a:extLst>
                </p:cNvPr>
                <p:cNvSpPr txBox="1"/>
                <p:nvPr/>
              </p:nvSpPr>
              <p:spPr>
                <a:xfrm>
                  <a:off x="303533" y="4256297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Trier par :</a:t>
                  </a:r>
                </a:p>
              </p:txBody>
            </p:sp>
            <p:sp>
              <p:nvSpPr>
                <p:cNvPr id="64" name="ZoneTexte 63">
                  <a:extLst>
                    <a:ext uri="{FF2B5EF4-FFF2-40B4-BE49-F238E27FC236}">
                      <a16:creationId xmlns:a16="http://schemas.microsoft.com/office/drawing/2014/main" id="{A2C62223-3AD5-C670-1CF6-5B937C7DE456}"/>
                    </a:ext>
                  </a:extLst>
                </p:cNvPr>
                <p:cNvSpPr txBox="1"/>
                <p:nvPr/>
              </p:nvSpPr>
              <p:spPr>
                <a:xfrm>
                  <a:off x="317381" y="4553989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71" name="Groupe 70">
                  <a:extLst>
                    <a:ext uri="{FF2B5EF4-FFF2-40B4-BE49-F238E27FC236}">
                      <a16:creationId xmlns:a16="http://schemas.microsoft.com/office/drawing/2014/main" id="{991FCE79-79C1-53F2-EEFB-18E382BC1F6B}"/>
                    </a:ext>
                  </a:extLst>
                </p:cNvPr>
                <p:cNvGrpSpPr/>
                <p:nvPr/>
              </p:nvGrpSpPr>
              <p:grpSpPr>
                <a:xfrm>
                  <a:off x="539058" y="4695843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67" name="Groupe 66">
                    <a:extLst>
                      <a:ext uri="{FF2B5EF4-FFF2-40B4-BE49-F238E27FC236}">
                        <a16:creationId xmlns:a16="http://schemas.microsoft.com/office/drawing/2014/main" id="{92087320-6772-170F-D504-BAF34F1B4FF5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5" name="Organigramme : Connecteur 64">
                      <a:extLst>
                        <a:ext uri="{FF2B5EF4-FFF2-40B4-BE49-F238E27FC236}">
                          <a16:creationId xmlns:a16="http://schemas.microsoft.com/office/drawing/2014/main" id="{70AAAC38-35D3-002F-2A9B-71495A150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6" name="ZoneTexte 65">
                      <a:extLst>
                        <a:ext uri="{FF2B5EF4-FFF2-40B4-BE49-F238E27FC236}">
                          <a16:creationId xmlns:a16="http://schemas.microsoft.com/office/drawing/2014/main" id="{4C406D85-AD61-0E36-9D43-01D8CF1B45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68" name="Groupe 67">
                    <a:extLst>
                      <a:ext uri="{FF2B5EF4-FFF2-40B4-BE49-F238E27FC236}">
                        <a16:creationId xmlns:a16="http://schemas.microsoft.com/office/drawing/2014/main" id="{B489CC4E-C25A-DECE-D243-8F2E15E56CE2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9" name="Organigramme : Connecteur 68">
                      <a:extLst>
                        <a:ext uri="{FF2B5EF4-FFF2-40B4-BE49-F238E27FC236}">
                          <a16:creationId xmlns:a16="http://schemas.microsoft.com/office/drawing/2014/main" id="{FA6BAC28-EE56-E3FB-702E-5360C0838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0" name="ZoneTexte 69">
                      <a:extLst>
                        <a:ext uri="{FF2B5EF4-FFF2-40B4-BE49-F238E27FC236}">
                          <a16:creationId xmlns:a16="http://schemas.microsoft.com/office/drawing/2014/main" id="{0F51C4AC-4993-9294-0EBC-584B3A182A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  <p:sp>
              <p:nvSpPr>
                <p:cNvPr id="72" name="ZoneTexte 71">
                  <a:extLst>
                    <a:ext uri="{FF2B5EF4-FFF2-40B4-BE49-F238E27FC236}">
                      <a16:creationId xmlns:a16="http://schemas.microsoft.com/office/drawing/2014/main" id="{205A3C97-995B-6B7E-BC8A-825E988DFB14}"/>
                    </a:ext>
                  </a:extLst>
                </p:cNvPr>
                <p:cNvSpPr txBox="1"/>
                <p:nvPr/>
              </p:nvSpPr>
              <p:spPr>
                <a:xfrm>
                  <a:off x="317381" y="5216410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73" name="Groupe 72">
                  <a:extLst>
                    <a:ext uri="{FF2B5EF4-FFF2-40B4-BE49-F238E27FC236}">
                      <a16:creationId xmlns:a16="http://schemas.microsoft.com/office/drawing/2014/main" id="{2D30FC14-101A-770A-7CEF-892452F5E864}"/>
                    </a:ext>
                  </a:extLst>
                </p:cNvPr>
                <p:cNvGrpSpPr/>
                <p:nvPr/>
              </p:nvGrpSpPr>
              <p:grpSpPr>
                <a:xfrm>
                  <a:off x="517676" y="5375887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74" name="Groupe 73">
                    <a:extLst>
                      <a:ext uri="{FF2B5EF4-FFF2-40B4-BE49-F238E27FC236}">
                        <a16:creationId xmlns:a16="http://schemas.microsoft.com/office/drawing/2014/main" id="{8C31E17D-8070-ACE4-B5CD-45AD379EBD1C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8" name="Organigramme : Connecteur 77">
                      <a:extLst>
                        <a:ext uri="{FF2B5EF4-FFF2-40B4-BE49-F238E27FC236}">
                          <a16:creationId xmlns:a16="http://schemas.microsoft.com/office/drawing/2014/main" id="{FB314DDC-F1B0-542E-58A5-23CCEA279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9" name="ZoneTexte 78">
                      <a:extLst>
                        <a:ext uri="{FF2B5EF4-FFF2-40B4-BE49-F238E27FC236}">
                          <a16:creationId xmlns:a16="http://schemas.microsoft.com/office/drawing/2014/main" id="{0C9A1630-0E3A-5697-CAA7-70A39DA2F8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75" name="Groupe 74">
                    <a:extLst>
                      <a:ext uri="{FF2B5EF4-FFF2-40B4-BE49-F238E27FC236}">
                        <a16:creationId xmlns:a16="http://schemas.microsoft.com/office/drawing/2014/main" id="{C2BF4EAF-5B4D-3D73-F1A8-7483FAA37321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6" name="Organigramme : Connecteur 75">
                      <a:extLst>
                        <a:ext uri="{FF2B5EF4-FFF2-40B4-BE49-F238E27FC236}">
                          <a16:creationId xmlns:a16="http://schemas.microsoft.com/office/drawing/2014/main" id="{F7E20D92-F96D-F082-B829-0E6C2BCD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7" name="ZoneTexte 76">
                      <a:extLst>
                        <a:ext uri="{FF2B5EF4-FFF2-40B4-BE49-F238E27FC236}">
                          <a16:creationId xmlns:a16="http://schemas.microsoft.com/office/drawing/2014/main" id="{E537D9FB-0EA9-487D-DE3F-BD8310CD6C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</p:grp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9403DC3A-F99B-D43A-032F-9957AB69BB87}"/>
                  </a:ext>
                </a:extLst>
              </p:cNvPr>
              <p:cNvCxnSpPr/>
              <p:nvPr/>
            </p:nvCxnSpPr>
            <p:spPr>
              <a:xfrm>
                <a:off x="493295" y="4681970"/>
                <a:ext cx="2030824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10F6534-5AE8-BFED-9698-B506E6593D7D}"/>
              </a:ext>
            </a:extLst>
          </p:cNvPr>
          <p:cNvSpPr/>
          <p:nvPr/>
        </p:nvSpPr>
        <p:spPr>
          <a:xfrm>
            <a:off x="186489" y="6675158"/>
            <a:ext cx="9234237" cy="118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16100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A944482-3AE7-ABE5-5FB4-849EA6AFF392}"/>
              </a:ext>
            </a:extLst>
          </p:cNvPr>
          <p:cNvGrpSpPr/>
          <p:nvPr/>
        </p:nvGrpSpPr>
        <p:grpSpPr>
          <a:xfrm>
            <a:off x="417560" y="-1270669"/>
            <a:ext cx="9387508" cy="6235982"/>
            <a:chOff x="358071" y="1030386"/>
            <a:chExt cx="9387508" cy="62359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AE98807-153B-A44F-E234-4D2CD85EE36A}"/>
                </a:ext>
              </a:extLst>
            </p:cNvPr>
            <p:cNvGrpSpPr/>
            <p:nvPr/>
          </p:nvGrpSpPr>
          <p:grpSpPr>
            <a:xfrm>
              <a:off x="3086100" y="4775832"/>
              <a:ext cx="5678970" cy="2490536"/>
              <a:chOff x="3086100" y="2219826"/>
              <a:chExt cx="5678970" cy="2490536"/>
            </a:xfrm>
          </p:grpSpPr>
          <p:sp>
            <p:nvSpPr>
              <p:cNvPr id="92" name="Rectangle : coins arrondis 91">
                <a:extLst>
                  <a:ext uri="{FF2B5EF4-FFF2-40B4-BE49-F238E27FC236}">
                    <a16:creationId xmlns:a16="http://schemas.microsoft.com/office/drawing/2014/main" id="{881A0837-BABD-A28A-483D-0B574B91E5FD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BFF26C47-0099-EC05-EA81-9FDFC5BBF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9" y="2809373"/>
                <a:ext cx="2098305" cy="1311441"/>
              </a:xfrm>
              <a:prstGeom prst="rect">
                <a:avLst/>
              </a:prstGeom>
            </p:spPr>
          </p:pic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6D1F2C84-28D1-B1D1-AE0E-2A3519CAC3DB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5F31B030-8256-22D8-4FD1-AC0C4253E125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872EC7BD-5F9C-7F61-6258-0A91104E8DDF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54F176F-EDCF-EBE3-5934-A6C9AA6B898A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59191DBB-5C99-5B2C-8364-79A1CB2D2FC4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8FDF03A8-73EE-5828-CE79-A5BDBE9A599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6B497B2E-8ABE-4B25-5E60-4FF186539ED5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05F128D-D3E5-52D2-CDF6-0C62B1ADA7D2}"/>
                </a:ext>
              </a:extLst>
            </p:cNvPr>
            <p:cNvSpPr txBox="1"/>
            <p:nvPr/>
          </p:nvSpPr>
          <p:spPr>
            <a:xfrm>
              <a:off x="1888958" y="1030386"/>
              <a:ext cx="7856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Broadway" panose="04040905080B02020502" pitchFamily="82" charset="0"/>
                </a:rPr>
                <a:t>Tous nos articles …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1FB356C-1D12-592D-E24E-CD307A10079A}"/>
                </a:ext>
              </a:extLst>
            </p:cNvPr>
            <p:cNvGrpSpPr/>
            <p:nvPr/>
          </p:nvGrpSpPr>
          <p:grpSpPr>
            <a:xfrm>
              <a:off x="3086100" y="2219826"/>
              <a:ext cx="5678970" cy="2490536"/>
              <a:chOff x="3086100" y="2219826"/>
              <a:chExt cx="5678970" cy="2490536"/>
            </a:xfrm>
          </p:grpSpPr>
          <p:sp>
            <p:nvSpPr>
              <p:cNvPr id="83" name="Rectangle : coins arrondis 82">
                <a:extLst>
                  <a:ext uri="{FF2B5EF4-FFF2-40B4-BE49-F238E27FC236}">
                    <a16:creationId xmlns:a16="http://schemas.microsoft.com/office/drawing/2014/main" id="{0EEBFA1F-08B9-3046-BF4D-2E673A9E4025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152CB78F-17A0-8999-8E08-F0C4ADFD0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9" y="2809373"/>
                <a:ext cx="2098305" cy="1311441"/>
              </a:xfrm>
              <a:prstGeom prst="rect">
                <a:avLst/>
              </a:prstGeom>
            </p:spPr>
          </p:pic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7CC94E58-0A52-32ED-5ED4-FDEC767B1CD7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8663BA4C-D689-CAA6-A856-7A16F1083784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0AC76CEB-3584-893E-0480-7709FBD593D9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E85E069E-E8BC-F6D4-4754-57BD6DE55C4B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B51A1F8C-E557-FCA3-FD40-74488389A1ED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729CDB24-68FB-3E9B-BECC-EEBAB6032882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8F65A8BC-6832-6514-BB0F-CF7AD0B5705F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52C9F5B-9416-AFD8-A3AC-EA87555165D1}"/>
                </a:ext>
              </a:extLst>
            </p:cNvPr>
            <p:cNvGrpSpPr/>
            <p:nvPr/>
          </p:nvGrpSpPr>
          <p:grpSpPr>
            <a:xfrm>
              <a:off x="358071" y="2225273"/>
              <a:ext cx="2331420" cy="4477160"/>
              <a:chOff x="358071" y="2225273"/>
              <a:chExt cx="2331420" cy="4477160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8C11E3CC-D6A4-72EB-9AE4-50220856DBCF}"/>
                  </a:ext>
                </a:extLst>
              </p:cNvPr>
              <p:cNvGrpSpPr/>
              <p:nvPr/>
            </p:nvGrpSpPr>
            <p:grpSpPr>
              <a:xfrm>
                <a:off x="358071" y="2225273"/>
                <a:ext cx="2331420" cy="4477160"/>
                <a:chOff x="303533" y="1726703"/>
                <a:chExt cx="2331420" cy="447716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CB8256E-6C60-88C3-2C72-5DAC50C2ED39}"/>
                    </a:ext>
                  </a:extLst>
                </p:cNvPr>
                <p:cNvSpPr/>
                <p:nvPr/>
              </p:nvSpPr>
              <p:spPr>
                <a:xfrm>
                  <a:off x="316920" y="1726703"/>
                  <a:ext cx="2283359" cy="4477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/>
                    <a:t>Filtrer par :</a:t>
                  </a:r>
                  <a:endParaRPr lang="fr-FR" dirty="0"/>
                </a:p>
              </p:txBody>
            </p:sp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A209AC6E-0E9F-0197-F788-0FF957866B88}"/>
                    </a:ext>
                  </a:extLst>
                </p:cNvPr>
                <p:cNvSpPr txBox="1"/>
                <p:nvPr/>
              </p:nvSpPr>
              <p:spPr>
                <a:xfrm>
                  <a:off x="352055" y="1741855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Filtrer par :</a:t>
                  </a:r>
                </a:p>
              </p:txBody>
            </p:sp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4EE30013-D150-4AD6-8346-3039E1C0BF39}"/>
                    </a:ext>
                  </a:extLst>
                </p:cNvPr>
                <p:cNvSpPr txBox="1"/>
                <p:nvPr/>
              </p:nvSpPr>
              <p:spPr>
                <a:xfrm>
                  <a:off x="352055" y="1998372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14" name="Groupe 13">
                  <a:extLst>
                    <a:ext uri="{FF2B5EF4-FFF2-40B4-BE49-F238E27FC236}">
                      <a16:creationId xmlns:a16="http://schemas.microsoft.com/office/drawing/2014/main" id="{EE62FC86-F819-47F6-2903-F9D093138B80}"/>
                    </a:ext>
                  </a:extLst>
                </p:cNvPr>
                <p:cNvGrpSpPr/>
                <p:nvPr/>
              </p:nvGrpSpPr>
              <p:grpSpPr>
                <a:xfrm>
                  <a:off x="517676" y="2306149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81" name="Rectangle : coins arrondis 80">
                    <a:extLst>
                      <a:ext uri="{FF2B5EF4-FFF2-40B4-BE49-F238E27FC236}">
                        <a16:creationId xmlns:a16="http://schemas.microsoft.com/office/drawing/2014/main" id="{CE563153-C1EE-B7BD-86E1-4A4B35DBFE63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82" name="Rectangle : coins arrondis 81">
                    <a:extLst>
                      <a:ext uri="{FF2B5EF4-FFF2-40B4-BE49-F238E27FC236}">
                        <a16:creationId xmlns:a16="http://schemas.microsoft.com/office/drawing/2014/main" id="{F6FF798A-F8E9-5AEE-12CD-CD4E2C28C403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0CC6221B-20A8-665C-42CC-734B10AFC502}"/>
                    </a:ext>
                  </a:extLst>
                </p:cNvPr>
                <p:cNvSpPr txBox="1"/>
                <p:nvPr/>
              </p:nvSpPr>
              <p:spPr>
                <a:xfrm>
                  <a:off x="352055" y="2691028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16" name="Groupe 15">
                  <a:extLst>
                    <a:ext uri="{FF2B5EF4-FFF2-40B4-BE49-F238E27FC236}">
                      <a16:creationId xmlns:a16="http://schemas.microsoft.com/office/drawing/2014/main" id="{DAEDF21B-3235-B5A0-4B9C-2708D6356B34}"/>
                    </a:ext>
                  </a:extLst>
                </p:cNvPr>
                <p:cNvGrpSpPr/>
                <p:nvPr/>
              </p:nvGrpSpPr>
              <p:grpSpPr>
                <a:xfrm>
                  <a:off x="517676" y="3007766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79" name="Rectangle : coins arrondis 78">
                    <a:extLst>
                      <a:ext uri="{FF2B5EF4-FFF2-40B4-BE49-F238E27FC236}">
                        <a16:creationId xmlns:a16="http://schemas.microsoft.com/office/drawing/2014/main" id="{BF72C617-77FC-B4F4-F61C-AA791FFC663F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80" name="Rectangle : coins arrondis 79">
                    <a:extLst>
                      <a:ext uri="{FF2B5EF4-FFF2-40B4-BE49-F238E27FC236}">
                        <a16:creationId xmlns:a16="http://schemas.microsoft.com/office/drawing/2014/main" id="{C72DB214-64BC-F74B-B22D-194A28EDC3E1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D7DB7039-37EF-AC08-6F22-78123B1F0DBB}"/>
                    </a:ext>
                  </a:extLst>
                </p:cNvPr>
                <p:cNvSpPr txBox="1"/>
                <p:nvPr/>
              </p:nvSpPr>
              <p:spPr>
                <a:xfrm>
                  <a:off x="352055" y="3361909"/>
                  <a:ext cx="1362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Type de vente :</a:t>
                  </a:r>
                </a:p>
              </p:txBody>
            </p: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0D8D19DA-5866-BA17-1098-E973E7A900A1}"/>
                    </a:ext>
                  </a:extLst>
                </p:cNvPr>
                <p:cNvGrpSpPr/>
                <p:nvPr/>
              </p:nvGrpSpPr>
              <p:grpSpPr>
                <a:xfrm>
                  <a:off x="639352" y="3511034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77" name="Rectangle : coins arrondis 76">
                    <a:extLst>
                      <a:ext uri="{FF2B5EF4-FFF2-40B4-BE49-F238E27FC236}">
                        <a16:creationId xmlns:a16="http://schemas.microsoft.com/office/drawing/2014/main" id="{7BA8BB72-1E8A-81D2-D291-003A9082100E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8" name="ZoneTexte 77">
                    <a:extLst>
                      <a:ext uri="{FF2B5EF4-FFF2-40B4-BE49-F238E27FC236}">
                        <a16:creationId xmlns:a16="http://schemas.microsoft.com/office/drawing/2014/main" id="{2D3E918E-5A26-20E4-4359-82595A4F9224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Enchère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94E48BAE-7DDE-2FA1-36F9-8A4DE215C553}"/>
                    </a:ext>
                  </a:extLst>
                </p:cNvPr>
                <p:cNvGrpSpPr/>
                <p:nvPr/>
              </p:nvGrpSpPr>
              <p:grpSpPr>
                <a:xfrm>
                  <a:off x="639352" y="3699347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75" name="Rectangle : coins arrondis 74">
                    <a:extLst>
                      <a:ext uri="{FF2B5EF4-FFF2-40B4-BE49-F238E27FC236}">
                        <a16:creationId xmlns:a16="http://schemas.microsoft.com/office/drawing/2014/main" id="{0679CAFA-F327-0230-0F36-EFD84F7214D0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6" name="ZoneTexte 75">
                    <a:extLst>
                      <a:ext uri="{FF2B5EF4-FFF2-40B4-BE49-F238E27FC236}">
                        <a16:creationId xmlns:a16="http://schemas.microsoft.com/office/drawing/2014/main" id="{CC548E2D-A1EC-1676-1C3C-25DEEADD89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Négociation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B13AE99B-5B70-B13A-D2B4-B76C69372EC8}"/>
                    </a:ext>
                  </a:extLst>
                </p:cNvPr>
                <p:cNvSpPr txBox="1"/>
                <p:nvPr/>
              </p:nvSpPr>
              <p:spPr>
                <a:xfrm>
                  <a:off x="303533" y="4256297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Trier par :</a:t>
                  </a:r>
                </a:p>
              </p:txBody>
            </p:sp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7F06BD5E-8DDB-0A1C-F647-C6FC24100B6E}"/>
                    </a:ext>
                  </a:extLst>
                </p:cNvPr>
                <p:cNvSpPr txBox="1"/>
                <p:nvPr/>
              </p:nvSpPr>
              <p:spPr>
                <a:xfrm>
                  <a:off x="317381" y="4553989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08F8BB0A-AF05-089F-4F31-18814ED34533}"/>
                    </a:ext>
                  </a:extLst>
                </p:cNvPr>
                <p:cNvGrpSpPr/>
                <p:nvPr/>
              </p:nvGrpSpPr>
              <p:grpSpPr>
                <a:xfrm>
                  <a:off x="539058" y="4695843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69" name="Groupe 68">
                    <a:extLst>
                      <a:ext uri="{FF2B5EF4-FFF2-40B4-BE49-F238E27FC236}">
                        <a16:creationId xmlns:a16="http://schemas.microsoft.com/office/drawing/2014/main" id="{17BBFCBC-B9CF-1805-CE8F-CD7A5EB800F2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3" name="Organigramme : Connecteur 72">
                      <a:extLst>
                        <a:ext uri="{FF2B5EF4-FFF2-40B4-BE49-F238E27FC236}">
                          <a16:creationId xmlns:a16="http://schemas.microsoft.com/office/drawing/2014/main" id="{8B2EF8D4-4D84-D479-3DFC-EBA71841A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4" name="ZoneTexte 73">
                      <a:extLst>
                        <a:ext uri="{FF2B5EF4-FFF2-40B4-BE49-F238E27FC236}">
                          <a16:creationId xmlns:a16="http://schemas.microsoft.com/office/drawing/2014/main" id="{145340E1-BDA9-579D-7989-7725885A1C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70" name="Groupe 69">
                    <a:extLst>
                      <a:ext uri="{FF2B5EF4-FFF2-40B4-BE49-F238E27FC236}">
                        <a16:creationId xmlns:a16="http://schemas.microsoft.com/office/drawing/2014/main" id="{AA6EFC96-1270-C292-E989-0D9BABE8A274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1" name="Organigramme : Connecteur 70">
                      <a:extLst>
                        <a:ext uri="{FF2B5EF4-FFF2-40B4-BE49-F238E27FC236}">
                          <a16:creationId xmlns:a16="http://schemas.microsoft.com/office/drawing/2014/main" id="{BAC8212A-F3EF-AE9A-7538-89BAE4E6D2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2" name="ZoneTexte 71">
                      <a:extLst>
                        <a:ext uri="{FF2B5EF4-FFF2-40B4-BE49-F238E27FC236}">
                          <a16:creationId xmlns:a16="http://schemas.microsoft.com/office/drawing/2014/main" id="{A4AA83E7-9F9D-6009-8EF1-0B258E4A5C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C388CD95-3E15-4B25-D04C-040461CFAC53}"/>
                    </a:ext>
                  </a:extLst>
                </p:cNvPr>
                <p:cNvSpPr txBox="1"/>
                <p:nvPr/>
              </p:nvSpPr>
              <p:spPr>
                <a:xfrm>
                  <a:off x="317381" y="5216410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id="{3AFC116A-7ECF-69D6-B556-939305D1D808}"/>
                    </a:ext>
                  </a:extLst>
                </p:cNvPr>
                <p:cNvGrpSpPr/>
                <p:nvPr/>
              </p:nvGrpSpPr>
              <p:grpSpPr>
                <a:xfrm>
                  <a:off x="517676" y="5375887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25" name="Groupe 24">
                    <a:extLst>
                      <a:ext uri="{FF2B5EF4-FFF2-40B4-BE49-F238E27FC236}">
                        <a16:creationId xmlns:a16="http://schemas.microsoft.com/office/drawing/2014/main" id="{AC98704B-962B-1FA2-C70A-7BFB37286BA4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7" name="Organigramme : Connecteur 66">
                      <a:extLst>
                        <a:ext uri="{FF2B5EF4-FFF2-40B4-BE49-F238E27FC236}">
                          <a16:creationId xmlns:a16="http://schemas.microsoft.com/office/drawing/2014/main" id="{78592C21-41DD-44EA-0EF3-CAD20CEBE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8" name="ZoneTexte 67">
                      <a:extLst>
                        <a:ext uri="{FF2B5EF4-FFF2-40B4-BE49-F238E27FC236}">
                          <a16:creationId xmlns:a16="http://schemas.microsoft.com/office/drawing/2014/main" id="{ACAACE8C-3B06-B1B8-8792-E393FFC282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26" name="Groupe 25">
                    <a:extLst>
                      <a:ext uri="{FF2B5EF4-FFF2-40B4-BE49-F238E27FC236}">
                        <a16:creationId xmlns:a16="http://schemas.microsoft.com/office/drawing/2014/main" id="{C50138D4-75B9-A8FD-A7E6-2A5E49CACF90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0" name="Organigramme : Connecteur 59">
                      <a:extLst>
                        <a:ext uri="{FF2B5EF4-FFF2-40B4-BE49-F238E27FC236}">
                          <a16:creationId xmlns:a16="http://schemas.microsoft.com/office/drawing/2014/main" id="{3814144F-EBDB-023B-5B13-83D20E262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6" name="ZoneTexte 65">
                      <a:extLst>
                        <a:ext uri="{FF2B5EF4-FFF2-40B4-BE49-F238E27FC236}">
                          <a16:creationId xmlns:a16="http://schemas.microsoft.com/office/drawing/2014/main" id="{71160D51-5458-E6DC-690A-830350D65A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</p:grp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FF9BC8D0-49D8-57A2-71B7-650E3DA48D53}"/>
                  </a:ext>
                </a:extLst>
              </p:cNvPr>
              <p:cNvCxnSpPr/>
              <p:nvPr/>
            </p:nvCxnSpPr>
            <p:spPr>
              <a:xfrm>
                <a:off x="493295" y="4681970"/>
                <a:ext cx="2030824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1675B-EFAE-24B8-8A02-6E798982F1C2}"/>
              </a:ext>
            </a:extLst>
          </p:cNvPr>
          <p:cNvSpPr/>
          <p:nvPr/>
        </p:nvSpPr>
        <p:spPr>
          <a:xfrm>
            <a:off x="46559" y="-1013066"/>
            <a:ext cx="9234237" cy="118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17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F811995E-52A3-4CA2-3005-0B5FA2D4A338}"/>
              </a:ext>
            </a:extLst>
          </p:cNvPr>
          <p:cNvGrpSpPr/>
          <p:nvPr/>
        </p:nvGrpSpPr>
        <p:grpSpPr>
          <a:xfrm>
            <a:off x="358071" y="1030386"/>
            <a:ext cx="9387508" cy="6235982"/>
            <a:chOff x="358071" y="1030386"/>
            <a:chExt cx="9387508" cy="6235982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5DDD7B95-1C78-EBCF-431D-A5301005299B}"/>
                </a:ext>
              </a:extLst>
            </p:cNvPr>
            <p:cNvGrpSpPr/>
            <p:nvPr/>
          </p:nvGrpSpPr>
          <p:grpSpPr>
            <a:xfrm>
              <a:off x="3086100" y="4775832"/>
              <a:ext cx="5678970" cy="2490536"/>
              <a:chOff x="3086100" y="2219826"/>
              <a:chExt cx="5678970" cy="2490536"/>
            </a:xfrm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5218849D-30C1-10D0-C4BE-6C80E278721F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1C746E23-ED44-3810-FFB7-DD8385D37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9" y="2809373"/>
                <a:ext cx="2098305" cy="1311440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F616029-C04E-7313-BCF9-E3EC6068CD97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7B3CC0B-8F88-BE36-183B-CF29C9041329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C9362A5-3408-247A-62CF-6255BA0AA851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CAD51B8B-A027-AEF6-D768-4E77F8019415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2B0F4B2-7ACB-7DC0-D0ED-C7E84F19622C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652C9EF-0DA7-7D3A-ED55-1F22A3A2CBD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C6AE48D-FD24-7009-C776-89E56C4F1B08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339C5E0-D964-775A-272C-E42E1C41362B}"/>
                </a:ext>
              </a:extLst>
            </p:cNvPr>
            <p:cNvSpPr txBox="1"/>
            <p:nvPr/>
          </p:nvSpPr>
          <p:spPr>
            <a:xfrm>
              <a:off x="1888958" y="1030386"/>
              <a:ext cx="7856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Broadway" panose="04040905080B02020502" pitchFamily="82" charset="0"/>
                </a:rPr>
                <a:t>Nos Pieces les plus accessibles</a:t>
              </a:r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D8C1722-EA87-658A-0B6E-766BA43FE52E}"/>
                </a:ext>
              </a:extLst>
            </p:cNvPr>
            <p:cNvGrpSpPr/>
            <p:nvPr/>
          </p:nvGrpSpPr>
          <p:grpSpPr>
            <a:xfrm>
              <a:off x="3086100" y="2219826"/>
              <a:ext cx="5678970" cy="2490536"/>
              <a:chOff x="3086100" y="2219826"/>
              <a:chExt cx="5678970" cy="2490536"/>
            </a:xfrm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F1B9957E-DC88-D927-2B82-13A8BCE02147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2F466E3B-149F-E3D6-A5C3-F2C802FB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9" y="2809373"/>
                <a:ext cx="2098305" cy="1311440"/>
              </a:xfrm>
              <a:prstGeom prst="rect">
                <a:avLst/>
              </a:prstGeom>
            </p:spPr>
          </p:pic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D7D84E3-FB1C-7460-F765-C832CF35963B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5D2E0FD-0672-78EC-E6BB-7BAA1E8BEF28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FE6C66D-B6EE-36E0-D620-455364AE87BE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3E4F79B-D77C-90CE-1DBC-AEE951C546A1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042F5A9-D319-7727-F55C-AF556E83CF16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F69630AE-7E6C-F4CA-F14B-C9561868BBB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AB5CBD5-89FE-81DD-5B69-0737D92427FB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7DB1A543-5B83-CB7B-0922-BE1E0145E3CA}"/>
                </a:ext>
              </a:extLst>
            </p:cNvPr>
            <p:cNvGrpSpPr/>
            <p:nvPr/>
          </p:nvGrpSpPr>
          <p:grpSpPr>
            <a:xfrm>
              <a:off x="358071" y="2225273"/>
              <a:ext cx="2331420" cy="4477160"/>
              <a:chOff x="358071" y="2225273"/>
              <a:chExt cx="2331420" cy="4477160"/>
            </a:xfrm>
          </p:grpSpPr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6694130A-FE8C-802A-18F7-D1590C404592}"/>
                  </a:ext>
                </a:extLst>
              </p:cNvPr>
              <p:cNvGrpSpPr/>
              <p:nvPr/>
            </p:nvGrpSpPr>
            <p:grpSpPr>
              <a:xfrm>
                <a:off x="358071" y="2225273"/>
                <a:ext cx="2331420" cy="4477160"/>
                <a:chOff x="303533" y="1726703"/>
                <a:chExt cx="2331420" cy="447716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BEB5B8D-1FC4-D1E2-C14A-57E9D318794E}"/>
                    </a:ext>
                  </a:extLst>
                </p:cNvPr>
                <p:cNvSpPr/>
                <p:nvPr/>
              </p:nvSpPr>
              <p:spPr>
                <a:xfrm>
                  <a:off x="316920" y="1726703"/>
                  <a:ext cx="2283359" cy="4477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/>
                    <a:t>Filtrer par :</a:t>
                  </a:r>
                  <a:endParaRPr lang="fr-FR" dirty="0"/>
                </a:p>
              </p:txBody>
            </p:sp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CDAA3286-10D1-94B0-33D7-9204B780F955}"/>
                    </a:ext>
                  </a:extLst>
                </p:cNvPr>
                <p:cNvSpPr txBox="1"/>
                <p:nvPr/>
              </p:nvSpPr>
              <p:spPr>
                <a:xfrm>
                  <a:off x="352055" y="1741855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Filtrer par :</a:t>
                  </a:r>
                </a:p>
              </p:txBody>
            </p:sp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D71A5470-8B59-9568-F058-24ACA8A8F02C}"/>
                    </a:ext>
                  </a:extLst>
                </p:cNvPr>
                <p:cNvSpPr txBox="1"/>
                <p:nvPr/>
              </p:nvSpPr>
              <p:spPr>
                <a:xfrm>
                  <a:off x="352055" y="1998372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52" name="Groupe 51">
                  <a:extLst>
                    <a:ext uri="{FF2B5EF4-FFF2-40B4-BE49-F238E27FC236}">
                      <a16:creationId xmlns:a16="http://schemas.microsoft.com/office/drawing/2014/main" id="{AC5AA96A-0074-39B1-2315-679B3F72EF0B}"/>
                    </a:ext>
                  </a:extLst>
                </p:cNvPr>
                <p:cNvGrpSpPr/>
                <p:nvPr/>
              </p:nvGrpSpPr>
              <p:grpSpPr>
                <a:xfrm>
                  <a:off x="517676" y="2306149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49" name="Rectangle : coins arrondis 48">
                    <a:extLst>
                      <a:ext uri="{FF2B5EF4-FFF2-40B4-BE49-F238E27FC236}">
                        <a16:creationId xmlns:a16="http://schemas.microsoft.com/office/drawing/2014/main" id="{4A9E8545-88C7-78DA-6B9F-A4995BEE17F1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05B63952-66A1-D900-9546-FE8A2C65B33A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E698DB79-6B43-028D-BF3D-62AC38A4F8BC}"/>
                    </a:ext>
                  </a:extLst>
                </p:cNvPr>
                <p:cNvSpPr txBox="1"/>
                <p:nvPr/>
              </p:nvSpPr>
              <p:spPr>
                <a:xfrm>
                  <a:off x="352055" y="2691028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53" name="Groupe 52">
                  <a:extLst>
                    <a:ext uri="{FF2B5EF4-FFF2-40B4-BE49-F238E27FC236}">
                      <a16:creationId xmlns:a16="http://schemas.microsoft.com/office/drawing/2014/main" id="{1547DF59-F4B8-DEA2-29BA-1039D02E549A}"/>
                    </a:ext>
                  </a:extLst>
                </p:cNvPr>
                <p:cNvGrpSpPr/>
                <p:nvPr/>
              </p:nvGrpSpPr>
              <p:grpSpPr>
                <a:xfrm>
                  <a:off x="517676" y="3007766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54" name="Rectangle : coins arrondis 53">
                    <a:extLst>
                      <a:ext uri="{FF2B5EF4-FFF2-40B4-BE49-F238E27FC236}">
                        <a16:creationId xmlns:a16="http://schemas.microsoft.com/office/drawing/2014/main" id="{C71AFF98-6377-04CE-4652-946FDCF316FA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55" name="Rectangle : coins arrondis 54">
                    <a:extLst>
                      <a:ext uri="{FF2B5EF4-FFF2-40B4-BE49-F238E27FC236}">
                        <a16:creationId xmlns:a16="http://schemas.microsoft.com/office/drawing/2014/main" id="{727F77BE-014F-A8F3-0D43-374BBF798A5E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0EBAFC20-D32A-505D-4316-861A2215262C}"/>
                    </a:ext>
                  </a:extLst>
                </p:cNvPr>
                <p:cNvSpPr txBox="1"/>
                <p:nvPr/>
              </p:nvSpPr>
              <p:spPr>
                <a:xfrm>
                  <a:off x="352055" y="3361909"/>
                  <a:ext cx="1362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Type de vente :</a:t>
                  </a:r>
                </a:p>
              </p:txBody>
            </p:sp>
            <p:grpSp>
              <p:nvGrpSpPr>
                <p:cNvPr id="59" name="Groupe 58">
                  <a:extLst>
                    <a:ext uri="{FF2B5EF4-FFF2-40B4-BE49-F238E27FC236}">
                      <a16:creationId xmlns:a16="http://schemas.microsoft.com/office/drawing/2014/main" id="{ED66098F-C6D7-E383-1804-52CEADEBA78D}"/>
                    </a:ext>
                  </a:extLst>
                </p:cNvPr>
                <p:cNvGrpSpPr/>
                <p:nvPr/>
              </p:nvGrpSpPr>
              <p:grpSpPr>
                <a:xfrm>
                  <a:off x="639352" y="3511034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57" name="Rectangle : coins arrondis 56">
                    <a:extLst>
                      <a:ext uri="{FF2B5EF4-FFF2-40B4-BE49-F238E27FC236}">
                        <a16:creationId xmlns:a16="http://schemas.microsoft.com/office/drawing/2014/main" id="{75AEDA7F-ED94-D800-F6DC-F7F1073C7ADC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8E2005B0-57BA-D479-6CC4-DABDF3ECAF49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Enchère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A4E37C9B-91CD-175E-46CE-D87FB82F09CB}"/>
                    </a:ext>
                  </a:extLst>
                </p:cNvPr>
                <p:cNvGrpSpPr/>
                <p:nvPr/>
              </p:nvGrpSpPr>
              <p:grpSpPr>
                <a:xfrm>
                  <a:off x="639352" y="3699347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61" name="Rectangle : coins arrondis 60">
                    <a:extLst>
                      <a:ext uri="{FF2B5EF4-FFF2-40B4-BE49-F238E27FC236}">
                        <a16:creationId xmlns:a16="http://schemas.microsoft.com/office/drawing/2014/main" id="{DE7E7898-CF0E-3DB5-925E-C5F2E3873CCE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62" name="ZoneTexte 61">
                    <a:extLst>
                      <a:ext uri="{FF2B5EF4-FFF2-40B4-BE49-F238E27FC236}">
                        <a16:creationId xmlns:a16="http://schemas.microsoft.com/office/drawing/2014/main" id="{436F3F26-FB42-33AB-1DB8-ACE3AB30F5B3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Négociation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3D382E67-80BC-D16D-5C95-ED144573D0DB}"/>
                    </a:ext>
                  </a:extLst>
                </p:cNvPr>
                <p:cNvSpPr txBox="1"/>
                <p:nvPr/>
              </p:nvSpPr>
              <p:spPr>
                <a:xfrm>
                  <a:off x="303533" y="4256297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Trier par :</a:t>
                  </a:r>
                </a:p>
              </p:txBody>
            </p:sp>
            <p:sp>
              <p:nvSpPr>
                <p:cNvPr id="64" name="ZoneTexte 63">
                  <a:extLst>
                    <a:ext uri="{FF2B5EF4-FFF2-40B4-BE49-F238E27FC236}">
                      <a16:creationId xmlns:a16="http://schemas.microsoft.com/office/drawing/2014/main" id="{A2C62223-3AD5-C670-1CF6-5B937C7DE456}"/>
                    </a:ext>
                  </a:extLst>
                </p:cNvPr>
                <p:cNvSpPr txBox="1"/>
                <p:nvPr/>
              </p:nvSpPr>
              <p:spPr>
                <a:xfrm>
                  <a:off x="317381" y="4553989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71" name="Groupe 70">
                  <a:extLst>
                    <a:ext uri="{FF2B5EF4-FFF2-40B4-BE49-F238E27FC236}">
                      <a16:creationId xmlns:a16="http://schemas.microsoft.com/office/drawing/2014/main" id="{991FCE79-79C1-53F2-EEFB-18E382BC1F6B}"/>
                    </a:ext>
                  </a:extLst>
                </p:cNvPr>
                <p:cNvGrpSpPr/>
                <p:nvPr/>
              </p:nvGrpSpPr>
              <p:grpSpPr>
                <a:xfrm>
                  <a:off x="539058" y="4695843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67" name="Groupe 66">
                    <a:extLst>
                      <a:ext uri="{FF2B5EF4-FFF2-40B4-BE49-F238E27FC236}">
                        <a16:creationId xmlns:a16="http://schemas.microsoft.com/office/drawing/2014/main" id="{92087320-6772-170F-D504-BAF34F1B4FF5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5" name="Organigramme : Connecteur 64">
                      <a:extLst>
                        <a:ext uri="{FF2B5EF4-FFF2-40B4-BE49-F238E27FC236}">
                          <a16:creationId xmlns:a16="http://schemas.microsoft.com/office/drawing/2014/main" id="{70AAAC38-35D3-002F-2A9B-71495A150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6" name="ZoneTexte 65">
                      <a:extLst>
                        <a:ext uri="{FF2B5EF4-FFF2-40B4-BE49-F238E27FC236}">
                          <a16:creationId xmlns:a16="http://schemas.microsoft.com/office/drawing/2014/main" id="{4C406D85-AD61-0E36-9D43-01D8CF1B45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68" name="Groupe 67">
                    <a:extLst>
                      <a:ext uri="{FF2B5EF4-FFF2-40B4-BE49-F238E27FC236}">
                        <a16:creationId xmlns:a16="http://schemas.microsoft.com/office/drawing/2014/main" id="{B489CC4E-C25A-DECE-D243-8F2E15E56CE2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9" name="Organigramme : Connecteur 68">
                      <a:extLst>
                        <a:ext uri="{FF2B5EF4-FFF2-40B4-BE49-F238E27FC236}">
                          <a16:creationId xmlns:a16="http://schemas.microsoft.com/office/drawing/2014/main" id="{FA6BAC28-EE56-E3FB-702E-5360C0838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0" name="ZoneTexte 69">
                      <a:extLst>
                        <a:ext uri="{FF2B5EF4-FFF2-40B4-BE49-F238E27FC236}">
                          <a16:creationId xmlns:a16="http://schemas.microsoft.com/office/drawing/2014/main" id="{0F51C4AC-4993-9294-0EBC-584B3A182A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  <p:sp>
              <p:nvSpPr>
                <p:cNvPr id="72" name="ZoneTexte 71">
                  <a:extLst>
                    <a:ext uri="{FF2B5EF4-FFF2-40B4-BE49-F238E27FC236}">
                      <a16:creationId xmlns:a16="http://schemas.microsoft.com/office/drawing/2014/main" id="{205A3C97-995B-6B7E-BC8A-825E988DFB14}"/>
                    </a:ext>
                  </a:extLst>
                </p:cNvPr>
                <p:cNvSpPr txBox="1"/>
                <p:nvPr/>
              </p:nvSpPr>
              <p:spPr>
                <a:xfrm>
                  <a:off x="317381" y="5216410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73" name="Groupe 72">
                  <a:extLst>
                    <a:ext uri="{FF2B5EF4-FFF2-40B4-BE49-F238E27FC236}">
                      <a16:creationId xmlns:a16="http://schemas.microsoft.com/office/drawing/2014/main" id="{2D30FC14-101A-770A-7CEF-892452F5E864}"/>
                    </a:ext>
                  </a:extLst>
                </p:cNvPr>
                <p:cNvGrpSpPr/>
                <p:nvPr/>
              </p:nvGrpSpPr>
              <p:grpSpPr>
                <a:xfrm>
                  <a:off x="517676" y="5375887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74" name="Groupe 73">
                    <a:extLst>
                      <a:ext uri="{FF2B5EF4-FFF2-40B4-BE49-F238E27FC236}">
                        <a16:creationId xmlns:a16="http://schemas.microsoft.com/office/drawing/2014/main" id="{8C31E17D-8070-ACE4-B5CD-45AD379EBD1C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8" name="Organigramme : Connecteur 77">
                      <a:extLst>
                        <a:ext uri="{FF2B5EF4-FFF2-40B4-BE49-F238E27FC236}">
                          <a16:creationId xmlns:a16="http://schemas.microsoft.com/office/drawing/2014/main" id="{FB314DDC-F1B0-542E-58A5-23CCEA279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9" name="ZoneTexte 78">
                      <a:extLst>
                        <a:ext uri="{FF2B5EF4-FFF2-40B4-BE49-F238E27FC236}">
                          <a16:creationId xmlns:a16="http://schemas.microsoft.com/office/drawing/2014/main" id="{0C9A1630-0E3A-5697-CAA7-70A39DA2F8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75" name="Groupe 74">
                    <a:extLst>
                      <a:ext uri="{FF2B5EF4-FFF2-40B4-BE49-F238E27FC236}">
                        <a16:creationId xmlns:a16="http://schemas.microsoft.com/office/drawing/2014/main" id="{C2BF4EAF-5B4D-3D73-F1A8-7483FAA37321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6" name="Organigramme : Connecteur 75">
                      <a:extLst>
                        <a:ext uri="{FF2B5EF4-FFF2-40B4-BE49-F238E27FC236}">
                          <a16:creationId xmlns:a16="http://schemas.microsoft.com/office/drawing/2014/main" id="{F7E20D92-F96D-F082-B829-0E6C2BCD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7" name="ZoneTexte 76">
                      <a:extLst>
                        <a:ext uri="{FF2B5EF4-FFF2-40B4-BE49-F238E27FC236}">
                          <a16:creationId xmlns:a16="http://schemas.microsoft.com/office/drawing/2014/main" id="{E537D9FB-0EA9-487D-DE3F-BD8310CD6C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</p:grp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9403DC3A-F99B-D43A-032F-9957AB69BB87}"/>
                  </a:ext>
                </a:extLst>
              </p:cNvPr>
              <p:cNvCxnSpPr/>
              <p:nvPr/>
            </p:nvCxnSpPr>
            <p:spPr>
              <a:xfrm>
                <a:off x="493295" y="4681970"/>
                <a:ext cx="2030824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10F6534-5AE8-BFED-9698-B506E6593D7D}"/>
              </a:ext>
            </a:extLst>
          </p:cNvPr>
          <p:cNvSpPr/>
          <p:nvPr/>
        </p:nvSpPr>
        <p:spPr>
          <a:xfrm>
            <a:off x="186489" y="6675158"/>
            <a:ext cx="9234237" cy="118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110396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A944482-3AE7-ABE5-5FB4-849EA6AFF392}"/>
              </a:ext>
            </a:extLst>
          </p:cNvPr>
          <p:cNvGrpSpPr/>
          <p:nvPr/>
        </p:nvGrpSpPr>
        <p:grpSpPr>
          <a:xfrm>
            <a:off x="417560" y="-1270669"/>
            <a:ext cx="9387508" cy="6235982"/>
            <a:chOff x="358071" y="1030386"/>
            <a:chExt cx="9387508" cy="62359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AE98807-153B-A44F-E234-4D2CD85EE36A}"/>
                </a:ext>
              </a:extLst>
            </p:cNvPr>
            <p:cNvGrpSpPr/>
            <p:nvPr/>
          </p:nvGrpSpPr>
          <p:grpSpPr>
            <a:xfrm>
              <a:off x="3086100" y="4775832"/>
              <a:ext cx="5678970" cy="2490536"/>
              <a:chOff x="3086100" y="2219826"/>
              <a:chExt cx="5678970" cy="2490536"/>
            </a:xfrm>
          </p:grpSpPr>
          <p:sp>
            <p:nvSpPr>
              <p:cNvPr id="92" name="Rectangle : coins arrondis 91">
                <a:extLst>
                  <a:ext uri="{FF2B5EF4-FFF2-40B4-BE49-F238E27FC236}">
                    <a16:creationId xmlns:a16="http://schemas.microsoft.com/office/drawing/2014/main" id="{881A0837-BABD-A28A-483D-0B574B91E5FD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BFF26C47-0099-EC05-EA81-9FDFC5BBF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9" y="2809373"/>
                <a:ext cx="2098305" cy="1311440"/>
              </a:xfrm>
              <a:prstGeom prst="rect">
                <a:avLst/>
              </a:prstGeom>
            </p:spPr>
          </p:pic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6D1F2C84-28D1-B1D1-AE0E-2A3519CAC3DB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5F31B030-8256-22D8-4FD1-AC0C4253E125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872EC7BD-5F9C-7F61-6258-0A91104E8DDF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54F176F-EDCF-EBE3-5934-A6C9AA6B898A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59191DBB-5C99-5B2C-8364-79A1CB2D2FC4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8FDF03A8-73EE-5828-CE79-A5BDBE9A599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6B497B2E-8ABE-4B25-5E60-4FF186539ED5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05F128D-D3E5-52D2-CDF6-0C62B1ADA7D2}"/>
                </a:ext>
              </a:extLst>
            </p:cNvPr>
            <p:cNvSpPr txBox="1"/>
            <p:nvPr/>
          </p:nvSpPr>
          <p:spPr>
            <a:xfrm>
              <a:off x="1888958" y="1030386"/>
              <a:ext cx="7856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Broadway" panose="04040905080B02020502" pitchFamily="82" charset="0"/>
                </a:rPr>
                <a:t>Tous nos articles …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1FB356C-1D12-592D-E24E-CD307A10079A}"/>
                </a:ext>
              </a:extLst>
            </p:cNvPr>
            <p:cNvGrpSpPr/>
            <p:nvPr/>
          </p:nvGrpSpPr>
          <p:grpSpPr>
            <a:xfrm>
              <a:off x="3086100" y="2219826"/>
              <a:ext cx="5678970" cy="2490536"/>
              <a:chOff x="3086100" y="2219826"/>
              <a:chExt cx="5678970" cy="2490536"/>
            </a:xfrm>
          </p:grpSpPr>
          <p:sp>
            <p:nvSpPr>
              <p:cNvPr id="83" name="Rectangle : coins arrondis 82">
                <a:extLst>
                  <a:ext uri="{FF2B5EF4-FFF2-40B4-BE49-F238E27FC236}">
                    <a16:creationId xmlns:a16="http://schemas.microsoft.com/office/drawing/2014/main" id="{0EEBFA1F-08B9-3046-BF4D-2E673A9E4025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152CB78F-17A0-8999-8E08-F0C4ADFD0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9" y="2809373"/>
                <a:ext cx="2098305" cy="1311440"/>
              </a:xfrm>
              <a:prstGeom prst="rect">
                <a:avLst/>
              </a:prstGeom>
            </p:spPr>
          </p:pic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7CC94E58-0A52-32ED-5ED4-FDEC767B1CD7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8663BA4C-D689-CAA6-A856-7A16F1083784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0AC76CEB-3584-893E-0480-7709FBD593D9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E85E069E-E8BC-F6D4-4754-57BD6DE55C4B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B51A1F8C-E557-FCA3-FD40-74488389A1ED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729CDB24-68FB-3E9B-BECC-EEBAB6032882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8F65A8BC-6832-6514-BB0F-CF7AD0B5705F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52C9F5B-9416-AFD8-A3AC-EA87555165D1}"/>
                </a:ext>
              </a:extLst>
            </p:cNvPr>
            <p:cNvGrpSpPr/>
            <p:nvPr/>
          </p:nvGrpSpPr>
          <p:grpSpPr>
            <a:xfrm>
              <a:off x="358071" y="2225273"/>
              <a:ext cx="2331420" cy="4477160"/>
              <a:chOff x="358071" y="2225273"/>
              <a:chExt cx="2331420" cy="4477160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8C11E3CC-D6A4-72EB-9AE4-50220856DBCF}"/>
                  </a:ext>
                </a:extLst>
              </p:cNvPr>
              <p:cNvGrpSpPr/>
              <p:nvPr/>
            </p:nvGrpSpPr>
            <p:grpSpPr>
              <a:xfrm>
                <a:off x="358071" y="2225273"/>
                <a:ext cx="2331420" cy="4477160"/>
                <a:chOff x="303533" y="1726703"/>
                <a:chExt cx="2331420" cy="447716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CB8256E-6C60-88C3-2C72-5DAC50C2ED39}"/>
                    </a:ext>
                  </a:extLst>
                </p:cNvPr>
                <p:cNvSpPr/>
                <p:nvPr/>
              </p:nvSpPr>
              <p:spPr>
                <a:xfrm>
                  <a:off x="316920" y="1726703"/>
                  <a:ext cx="2283359" cy="4477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/>
                    <a:t>Filtrer par :</a:t>
                  </a:r>
                  <a:endParaRPr lang="fr-FR" dirty="0"/>
                </a:p>
              </p:txBody>
            </p:sp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A209AC6E-0E9F-0197-F788-0FF957866B88}"/>
                    </a:ext>
                  </a:extLst>
                </p:cNvPr>
                <p:cNvSpPr txBox="1"/>
                <p:nvPr/>
              </p:nvSpPr>
              <p:spPr>
                <a:xfrm>
                  <a:off x="352055" y="1741855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Filtrer par :</a:t>
                  </a:r>
                </a:p>
              </p:txBody>
            </p:sp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4EE30013-D150-4AD6-8346-3039E1C0BF39}"/>
                    </a:ext>
                  </a:extLst>
                </p:cNvPr>
                <p:cNvSpPr txBox="1"/>
                <p:nvPr/>
              </p:nvSpPr>
              <p:spPr>
                <a:xfrm>
                  <a:off x="352055" y="1998372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14" name="Groupe 13">
                  <a:extLst>
                    <a:ext uri="{FF2B5EF4-FFF2-40B4-BE49-F238E27FC236}">
                      <a16:creationId xmlns:a16="http://schemas.microsoft.com/office/drawing/2014/main" id="{EE62FC86-F819-47F6-2903-F9D093138B80}"/>
                    </a:ext>
                  </a:extLst>
                </p:cNvPr>
                <p:cNvGrpSpPr/>
                <p:nvPr/>
              </p:nvGrpSpPr>
              <p:grpSpPr>
                <a:xfrm>
                  <a:off x="517676" y="2306149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81" name="Rectangle : coins arrondis 80">
                    <a:extLst>
                      <a:ext uri="{FF2B5EF4-FFF2-40B4-BE49-F238E27FC236}">
                        <a16:creationId xmlns:a16="http://schemas.microsoft.com/office/drawing/2014/main" id="{CE563153-C1EE-B7BD-86E1-4A4B35DBFE63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82" name="Rectangle : coins arrondis 81">
                    <a:extLst>
                      <a:ext uri="{FF2B5EF4-FFF2-40B4-BE49-F238E27FC236}">
                        <a16:creationId xmlns:a16="http://schemas.microsoft.com/office/drawing/2014/main" id="{F6FF798A-F8E9-5AEE-12CD-CD4E2C28C403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0CC6221B-20A8-665C-42CC-734B10AFC502}"/>
                    </a:ext>
                  </a:extLst>
                </p:cNvPr>
                <p:cNvSpPr txBox="1"/>
                <p:nvPr/>
              </p:nvSpPr>
              <p:spPr>
                <a:xfrm>
                  <a:off x="352055" y="2691028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16" name="Groupe 15">
                  <a:extLst>
                    <a:ext uri="{FF2B5EF4-FFF2-40B4-BE49-F238E27FC236}">
                      <a16:creationId xmlns:a16="http://schemas.microsoft.com/office/drawing/2014/main" id="{DAEDF21B-3235-B5A0-4B9C-2708D6356B34}"/>
                    </a:ext>
                  </a:extLst>
                </p:cNvPr>
                <p:cNvGrpSpPr/>
                <p:nvPr/>
              </p:nvGrpSpPr>
              <p:grpSpPr>
                <a:xfrm>
                  <a:off x="517676" y="3007766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79" name="Rectangle : coins arrondis 78">
                    <a:extLst>
                      <a:ext uri="{FF2B5EF4-FFF2-40B4-BE49-F238E27FC236}">
                        <a16:creationId xmlns:a16="http://schemas.microsoft.com/office/drawing/2014/main" id="{BF72C617-77FC-B4F4-F61C-AA791FFC663F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80" name="Rectangle : coins arrondis 79">
                    <a:extLst>
                      <a:ext uri="{FF2B5EF4-FFF2-40B4-BE49-F238E27FC236}">
                        <a16:creationId xmlns:a16="http://schemas.microsoft.com/office/drawing/2014/main" id="{C72DB214-64BC-F74B-B22D-194A28EDC3E1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D7DB7039-37EF-AC08-6F22-78123B1F0DBB}"/>
                    </a:ext>
                  </a:extLst>
                </p:cNvPr>
                <p:cNvSpPr txBox="1"/>
                <p:nvPr/>
              </p:nvSpPr>
              <p:spPr>
                <a:xfrm>
                  <a:off x="352055" y="3361909"/>
                  <a:ext cx="1362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Type de vente :</a:t>
                  </a:r>
                </a:p>
              </p:txBody>
            </p: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0D8D19DA-5866-BA17-1098-E973E7A900A1}"/>
                    </a:ext>
                  </a:extLst>
                </p:cNvPr>
                <p:cNvGrpSpPr/>
                <p:nvPr/>
              </p:nvGrpSpPr>
              <p:grpSpPr>
                <a:xfrm>
                  <a:off x="639352" y="3511034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77" name="Rectangle : coins arrondis 76">
                    <a:extLst>
                      <a:ext uri="{FF2B5EF4-FFF2-40B4-BE49-F238E27FC236}">
                        <a16:creationId xmlns:a16="http://schemas.microsoft.com/office/drawing/2014/main" id="{7BA8BB72-1E8A-81D2-D291-003A9082100E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8" name="ZoneTexte 77">
                    <a:extLst>
                      <a:ext uri="{FF2B5EF4-FFF2-40B4-BE49-F238E27FC236}">
                        <a16:creationId xmlns:a16="http://schemas.microsoft.com/office/drawing/2014/main" id="{2D3E918E-5A26-20E4-4359-82595A4F9224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Enchère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94E48BAE-7DDE-2FA1-36F9-8A4DE215C553}"/>
                    </a:ext>
                  </a:extLst>
                </p:cNvPr>
                <p:cNvGrpSpPr/>
                <p:nvPr/>
              </p:nvGrpSpPr>
              <p:grpSpPr>
                <a:xfrm>
                  <a:off x="639352" y="3699347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75" name="Rectangle : coins arrondis 74">
                    <a:extLst>
                      <a:ext uri="{FF2B5EF4-FFF2-40B4-BE49-F238E27FC236}">
                        <a16:creationId xmlns:a16="http://schemas.microsoft.com/office/drawing/2014/main" id="{0679CAFA-F327-0230-0F36-EFD84F7214D0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6" name="ZoneTexte 75">
                    <a:extLst>
                      <a:ext uri="{FF2B5EF4-FFF2-40B4-BE49-F238E27FC236}">
                        <a16:creationId xmlns:a16="http://schemas.microsoft.com/office/drawing/2014/main" id="{CC548E2D-A1EC-1676-1C3C-25DEEADD89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Négociation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B13AE99B-5B70-B13A-D2B4-B76C69372EC8}"/>
                    </a:ext>
                  </a:extLst>
                </p:cNvPr>
                <p:cNvSpPr txBox="1"/>
                <p:nvPr/>
              </p:nvSpPr>
              <p:spPr>
                <a:xfrm>
                  <a:off x="303533" y="4256297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Trier par :</a:t>
                  </a:r>
                </a:p>
              </p:txBody>
            </p:sp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7F06BD5E-8DDB-0A1C-F647-C6FC24100B6E}"/>
                    </a:ext>
                  </a:extLst>
                </p:cNvPr>
                <p:cNvSpPr txBox="1"/>
                <p:nvPr/>
              </p:nvSpPr>
              <p:spPr>
                <a:xfrm>
                  <a:off x="317381" y="4553989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08F8BB0A-AF05-089F-4F31-18814ED34533}"/>
                    </a:ext>
                  </a:extLst>
                </p:cNvPr>
                <p:cNvGrpSpPr/>
                <p:nvPr/>
              </p:nvGrpSpPr>
              <p:grpSpPr>
                <a:xfrm>
                  <a:off x="539058" y="4695843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69" name="Groupe 68">
                    <a:extLst>
                      <a:ext uri="{FF2B5EF4-FFF2-40B4-BE49-F238E27FC236}">
                        <a16:creationId xmlns:a16="http://schemas.microsoft.com/office/drawing/2014/main" id="{17BBFCBC-B9CF-1805-CE8F-CD7A5EB800F2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3" name="Organigramme : Connecteur 72">
                      <a:extLst>
                        <a:ext uri="{FF2B5EF4-FFF2-40B4-BE49-F238E27FC236}">
                          <a16:creationId xmlns:a16="http://schemas.microsoft.com/office/drawing/2014/main" id="{8B2EF8D4-4D84-D479-3DFC-EBA71841A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4" name="ZoneTexte 73">
                      <a:extLst>
                        <a:ext uri="{FF2B5EF4-FFF2-40B4-BE49-F238E27FC236}">
                          <a16:creationId xmlns:a16="http://schemas.microsoft.com/office/drawing/2014/main" id="{145340E1-BDA9-579D-7989-7725885A1C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70" name="Groupe 69">
                    <a:extLst>
                      <a:ext uri="{FF2B5EF4-FFF2-40B4-BE49-F238E27FC236}">
                        <a16:creationId xmlns:a16="http://schemas.microsoft.com/office/drawing/2014/main" id="{AA6EFC96-1270-C292-E989-0D9BABE8A274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1" name="Organigramme : Connecteur 70">
                      <a:extLst>
                        <a:ext uri="{FF2B5EF4-FFF2-40B4-BE49-F238E27FC236}">
                          <a16:creationId xmlns:a16="http://schemas.microsoft.com/office/drawing/2014/main" id="{BAC8212A-F3EF-AE9A-7538-89BAE4E6D2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2" name="ZoneTexte 71">
                      <a:extLst>
                        <a:ext uri="{FF2B5EF4-FFF2-40B4-BE49-F238E27FC236}">
                          <a16:creationId xmlns:a16="http://schemas.microsoft.com/office/drawing/2014/main" id="{A4AA83E7-9F9D-6009-8EF1-0B258E4A5C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C388CD95-3E15-4B25-D04C-040461CFAC53}"/>
                    </a:ext>
                  </a:extLst>
                </p:cNvPr>
                <p:cNvSpPr txBox="1"/>
                <p:nvPr/>
              </p:nvSpPr>
              <p:spPr>
                <a:xfrm>
                  <a:off x="317381" y="5216410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id="{3AFC116A-7ECF-69D6-B556-939305D1D808}"/>
                    </a:ext>
                  </a:extLst>
                </p:cNvPr>
                <p:cNvGrpSpPr/>
                <p:nvPr/>
              </p:nvGrpSpPr>
              <p:grpSpPr>
                <a:xfrm>
                  <a:off x="517676" y="5375887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25" name="Groupe 24">
                    <a:extLst>
                      <a:ext uri="{FF2B5EF4-FFF2-40B4-BE49-F238E27FC236}">
                        <a16:creationId xmlns:a16="http://schemas.microsoft.com/office/drawing/2014/main" id="{AC98704B-962B-1FA2-C70A-7BFB37286BA4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7" name="Organigramme : Connecteur 66">
                      <a:extLst>
                        <a:ext uri="{FF2B5EF4-FFF2-40B4-BE49-F238E27FC236}">
                          <a16:creationId xmlns:a16="http://schemas.microsoft.com/office/drawing/2014/main" id="{78592C21-41DD-44EA-0EF3-CAD20CEBE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8" name="ZoneTexte 67">
                      <a:extLst>
                        <a:ext uri="{FF2B5EF4-FFF2-40B4-BE49-F238E27FC236}">
                          <a16:creationId xmlns:a16="http://schemas.microsoft.com/office/drawing/2014/main" id="{ACAACE8C-3B06-B1B8-8792-E393FFC282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26" name="Groupe 25">
                    <a:extLst>
                      <a:ext uri="{FF2B5EF4-FFF2-40B4-BE49-F238E27FC236}">
                        <a16:creationId xmlns:a16="http://schemas.microsoft.com/office/drawing/2014/main" id="{C50138D4-75B9-A8FD-A7E6-2A5E49CACF90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0" name="Organigramme : Connecteur 59">
                      <a:extLst>
                        <a:ext uri="{FF2B5EF4-FFF2-40B4-BE49-F238E27FC236}">
                          <a16:creationId xmlns:a16="http://schemas.microsoft.com/office/drawing/2014/main" id="{3814144F-EBDB-023B-5B13-83D20E262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6" name="ZoneTexte 65">
                      <a:extLst>
                        <a:ext uri="{FF2B5EF4-FFF2-40B4-BE49-F238E27FC236}">
                          <a16:creationId xmlns:a16="http://schemas.microsoft.com/office/drawing/2014/main" id="{71160D51-5458-E6DC-690A-830350D65A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</p:grp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FF9BC8D0-49D8-57A2-71B7-650E3DA48D53}"/>
                  </a:ext>
                </a:extLst>
              </p:cNvPr>
              <p:cNvCxnSpPr/>
              <p:nvPr/>
            </p:nvCxnSpPr>
            <p:spPr>
              <a:xfrm>
                <a:off x="493295" y="4681970"/>
                <a:ext cx="2030824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1675B-EFAE-24B8-8A02-6E798982F1C2}"/>
              </a:ext>
            </a:extLst>
          </p:cNvPr>
          <p:cNvSpPr/>
          <p:nvPr/>
        </p:nvSpPr>
        <p:spPr>
          <a:xfrm>
            <a:off x="46559" y="-1013066"/>
            <a:ext cx="9234237" cy="118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368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3174BE6-D538-2F4E-024F-1C4E491EDD72}"/>
              </a:ext>
            </a:extLst>
          </p:cNvPr>
          <p:cNvSpPr/>
          <p:nvPr/>
        </p:nvSpPr>
        <p:spPr>
          <a:xfrm>
            <a:off x="4832350" y="1888955"/>
            <a:ext cx="5054600" cy="47825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339C5E0-D964-775A-272C-E42E1C41362B}"/>
              </a:ext>
            </a:extLst>
          </p:cNvPr>
          <p:cNvSpPr txBox="1"/>
          <p:nvPr/>
        </p:nvSpPr>
        <p:spPr>
          <a:xfrm>
            <a:off x="1888958" y="1030386"/>
            <a:ext cx="785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roadway" panose="04040905080B02020502" pitchFamily="82" charset="0"/>
              </a:rPr>
              <a:t>Fiche produit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0CB58BF9-947D-58C5-B63A-C3544204AF80}"/>
              </a:ext>
            </a:extLst>
          </p:cNvPr>
          <p:cNvGrpSpPr/>
          <p:nvPr/>
        </p:nvGrpSpPr>
        <p:grpSpPr>
          <a:xfrm>
            <a:off x="1542046" y="1888956"/>
            <a:ext cx="2723950" cy="2126443"/>
            <a:chOff x="1542046" y="1888956"/>
            <a:chExt cx="2723950" cy="2126443"/>
          </a:xfrm>
        </p:grpSpPr>
        <p:pic>
          <p:nvPicPr>
            <p:cNvPr id="3" name="Image 2" descr="Une image contenant Véhicule terrestre, véhicule, roue, bâtiment&#10;&#10;Description générée automatiquement">
              <a:extLst>
                <a:ext uri="{FF2B5EF4-FFF2-40B4-BE49-F238E27FC236}">
                  <a16:creationId xmlns:a16="http://schemas.microsoft.com/office/drawing/2014/main" id="{8CCBA929-97BE-1972-F904-29A7D274D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047" y="1888956"/>
              <a:ext cx="2723949" cy="1702468"/>
            </a:xfrm>
            <a:prstGeom prst="rect">
              <a:avLst/>
            </a:prstGeom>
          </p:spPr>
        </p:pic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6BF4FAFF-B135-2FC4-95B0-22D5E5C6883C}"/>
                </a:ext>
              </a:extLst>
            </p:cNvPr>
            <p:cNvGrpSpPr/>
            <p:nvPr/>
          </p:nvGrpSpPr>
          <p:grpSpPr>
            <a:xfrm>
              <a:off x="1886152" y="3588276"/>
              <a:ext cx="2042962" cy="427123"/>
              <a:chOff x="1546862" y="3587775"/>
              <a:chExt cx="2042962" cy="427123"/>
            </a:xfrm>
          </p:grpSpPr>
          <p:pic>
            <p:nvPicPr>
              <p:cNvPr id="8" name="Image 7" descr="Une image contenant Véhicule terrestre, véhicule, bâtiment, roue&#10;&#10;Description générée automatiquement">
                <a:extLst>
                  <a:ext uri="{FF2B5EF4-FFF2-40B4-BE49-F238E27FC236}">
                    <a16:creationId xmlns:a16="http://schemas.microsoft.com/office/drawing/2014/main" id="{EC77002F-D6B3-D82D-79F7-6E3FD4F2CE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5442" y="3587777"/>
                <a:ext cx="683394" cy="427121"/>
              </a:xfrm>
              <a:prstGeom prst="rect">
                <a:avLst/>
              </a:prstGeom>
            </p:spPr>
          </p:pic>
          <p:pic>
            <p:nvPicPr>
              <p:cNvPr id="9" name="Image 8" descr="Une image contenant Véhicule terrestre, véhicule, roue, bâtiment&#10;&#10;Description générée automatiquement">
                <a:extLst>
                  <a:ext uri="{FF2B5EF4-FFF2-40B4-BE49-F238E27FC236}">
                    <a16:creationId xmlns:a16="http://schemas.microsoft.com/office/drawing/2014/main" id="{C2D1A3B2-E3E4-44E4-291C-C39EA848A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6862" y="3587775"/>
                <a:ext cx="683395" cy="427122"/>
              </a:xfrm>
              <a:prstGeom prst="rect">
                <a:avLst/>
              </a:prstGeom>
            </p:spPr>
          </p:pic>
          <p:pic>
            <p:nvPicPr>
              <p:cNvPr id="33" name="Image 32" descr="Une image contenant véhicule, Véhicule terrestre, roue, transport&#10;&#10;Description générée automatiquement">
                <a:extLst>
                  <a:ext uri="{FF2B5EF4-FFF2-40B4-BE49-F238E27FC236}">
                    <a16:creationId xmlns:a16="http://schemas.microsoft.com/office/drawing/2014/main" id="{31DD22C7-D492-BCBD-8250-550AAF4A1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430" y="3587776"/>
                <a:ext cx="683394" cy="427121"/>
              </a:xfrm>
              <a:prstGeom prst="rect">
                <a:avLst/>
              </a:prstGeom>
            </p:spPr>
          </p:pic>
        </p:grp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244B7104-EF18-9FBE-2AD0-8702FEF42303}"/>
                </a:ext>
              </a:extLst>
            </p:cNvPr>
            <p:cNvSpPr/>
            <p:nvPr/>
          </p:nvSpPr>
          <p:spPr>
            <a:xfrm>
              <a:off x="1542046" y="3698240"/>
              <a:ext cx="233680" cy="2235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&lt;</a:t>
              </a:r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DB2B7A27-1970-9D74-37EC-0F78A40F9D98}"/>
                </a:ext>
              </a:extLst>
            </p:cNvPr>
            <p:cNvSpPr/>
            <p:nvPr/>
          </p:nvSpPr>
          <p:spPr>
            <a:xfrm>
              <a:off x="4032316" y="3698240"/>
              <a:ext cx="233680" cy="2235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&gt;</a:t>
              </a:r>
            </a:p>
          </p:txBody>
        </p:sp>
      </p:grpSp>
      <p:sp>
        <p:nvSpPr>
          <p:cNvPr id="89" name="ZoneTexte 88">
            <a:extLst>
              <a:ext uri="{FF2B5EF4-FFF2-40B4-BE49-F238E27FC236}">
                <a16:creationId xmlns:a16="http://schemas.microsoft.com/office/drawing/2014/main" id="{90115990-3E17-C3D4-EF00-6665BA482FC2}"/>
              </a:ext>
            </a:extLst>
          </p:cNvPr>
          <p:cNvSpPr txBox="1"/>
          <p:nvPr/>
        </p:nvSpPr>
        <p:spPr>
          <a:xfrm>
            <a:off x="5037236" y="2133480"/>
            <a:ext cx="2379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Titre de l’annonce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D208C200-5E58-9828-33D7-90A61D2FAD2E}"/>
              </a:ext>
            </a:extLst>
          </p:cNvPr>
          <p:cNvSpPr txBox="1"/>
          <p:nvPr/>
        </p:nvSpPr>
        <p:spPr>
          <a:xfrm>
            <a:off x="5070419" y="2772466"/>
            <a:ext cx="211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accent5">
                    <a:lumMod val="75000"/>
                  </a:schemeClr>
                </a:solidFill>
              </a:rPr>
              <a:t>Description de l’annonce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C276DEF9-829B-B148-460A-1098A7D4818F}"/>
              </a:ext>
            </a:extLst>
          </p:cNvPr>
          <p:cNvSpPr txBox="1"/>
          <p:nvPr/>
        </p:nvSpPr>
        <p:spPr>
          <a:xfrm>
            <a:off x="5040831" y="3503226"/>
            <a:ext cx="211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Type de vente :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55013852-5CC1-752F-4E0A-EBFAA860BBF5}"/>
              </a:ext>
            </a:extLst>
          </p:cNvPr>
          <p:cNvSpPr txBox="1"/>
          <p:nvPr/>
        </p:nvSpPr>
        <p:spPr>
          <a:xfrm>
            <a:off x="5223438" y="4290727"/>
            <a:ext cx="211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XXXXX €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0294F13B-C876-B990-B836-017B53CE4FED}"/>
              </a:ext>
            </a:extLst>
          </p:cNvPr>
          <p:cNvSpPr txBox="1"/>
          <p:nvPr/>
        </p:nvSpPr>
        <p:spPr>
          <a:xfrm>
            <a:off x="5189295" y="3983051"/>
            <a:ext cx="228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Prix Achat immédiat:</a:t>
            </a:r>
          </a:p>
        </p:txBody>
      </p: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CAB39BE-EA8E-1B16-A0E0-E4013104DAC8}"/>
              </a:ext>
            </a:extLst>
          </p:cNvPr>
          <p:cNvGrpSpPr/>
          <p:nvPr/>
        </p:nvGrpSpPr>
        <p:grpSpPr>
          <a:xfrm>
            <a:off x="5189295" y="5328333"/>
            <a:ext cx="2154844" cy="653911"/>
            <a:chOff x="5003093" y="4480424"/>
            <a:chExt cx="2154844" cy="653911"/>
          </a:xfrm>
        </p:grpSpPr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29567901-45FC-97F4-98B8-D8F4E1C9E23B}"/>
                </a:ext>
              </a:extLst>
            </p:cNvPr>
            <p:cNvSpPr txBox="1"/>
            <p:nvPr/>
          </p:nvSpPr>
          <p:spPr>
            <a:xfrm>
              <a:off x="5003093" y="4480424"/>
              <a:ext cx="2117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Prix de départ :</a:t>
              </a:r>
            </a:p>
          </p:txBody>
        </p: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C716E3AD-D570-A26A-5409-23F7FFF48B1E}"/>
                </a:ext>
              </a:extLst>
            </p:cNvPr>
            <p:cNvSpPr txBox="1"/>
            <p:nvPr/>
          </p:nvSpPr>
          <p:spPr>
            <a:xfrm>
              <a:off x="5040411" y="4765003"/>
              <a:ext cx="2117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5">
                      <a:lumMod val="75000"/>
                    </a:schemeClr>
                  </a:solidFill>
                </a:rPr>
                <a:t>XXXXX €</a:t>
              </a:r>
            </a:p>
          </p:txBody>
        </p:sp>
      </p:grpSp>
      <p:sp>
        <p:nvSpPr>
          <p:cNvPr id="97" name="ZoneTexte 96">
            <a:extLst>
              <a:ext uri="{FF2B5EF4-FFF2-40B4-BE49-F238E27FC236}">
                <a16:creationId xmlns:a16="http://schemas.microsoft.com/office/drawing/2014/main" id="{D023A57A-0FD0-0242-3B1A-F7CC9E591148}"/>
              </a:ext>
            </a:extLst>
          </p:cNvPr>
          <p:cNvSpPr txBox="1"/>
          <p:nvPr/>
        </p:nvSpPr>
        <p:spPr>
          <a:xfrm>
            <a:off x="5068124" y="2538598"/>
            <a:ext cx="211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Description 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98E9432A-A186-A085-705D-0C521BF6ADF8}"/>
              </a:ext>
            </a:extLst>
          </p:cNvPr>
          <p:cNvSpPr txBox="1"/>
          <p:nvPr/>
        </p:nvSpPr>
        <p:spPr>
          <a:xfrm>
            <a:off x="5067244" y="3030940"/>
            <a:ext cx="211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Catégorie 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39C55D94-4586-89D7-A7DE-0C0751D19371}"/>
              </a:ext>
            </a:extLst>
          </p:cNvPr>
          <p:cNvSpPr txBox="1"/>
          <p:nvPr/>
        </p:nvSpPr>
        <p:spPr>
          <a:xfrm>
            <a:off x="5070419" y="3225835"/>
            <a:ext cx="211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accent5">
                    <a:lumMod val="75000"/>
                  </a:schemeClr>
                </a:solidFill>
              </a:rPr>
              <a:t>Catégorie de l’annonce</a:t>
            </a:r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ABBE1F09-DC78-1D49-BEEA-91BAF5F3EF1E}"/>
              </a:ext>
            </a:extLst>
          </p:cNvPr>
          <p:cNvSpPr/>
          <p:nvPr/>
        </p:nvSpPr>
        <p:spPr>
          <a:xfrm>
            <a:off x="5223437" y="4677504"/>
            <a:ext cx="1433415" cy="477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AJOUTER AU PANIER</a:t>
            </a:r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6E35C5F0-D787-1BCE-FC45-AB35B3ACC50B}"/>
              </a:ext>
            </a:extLst>
          </p:cNvPr>
          <p:cNvSpPr/>
          <p:nvPr/>
        </p:nvSpPr>
        <p:spPr>
          <a:xfrm>
            <a:off x="6976074" y="4677504"/>
            <a:ext cx="1644931" cy="477529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/>
                </a:solidFill>
              </a:rPr>
              <a:t>ACHAT IMMEDIAT</a:t>
            </a:r>
          </a:p>
        </p:txBody>
      </p: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CF1370E3-CF70-1F59-052F-5D0454172A7E}"/>
              </a:ext>
            </a:extLst>
          </p:cNvPr>
          <p:cNvGrpSpPr/>
          <p:nvPr/>
        </p:nvGrpSpPr>
        <p:grpSpPr>
          <a:xfrm>
            <a:off x="5170636" y="6056573"/>
            <a:ext cx="2154844" cy="653911"/>
            <a:chOff x="5003093" y="4480424"/>
            <a:chExt cx="2154844" cy="653911"/>
          </a:xfrm>
        </p:grpSpPr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E09E0864-747D-7BC6-2FDD-B1C59CC13C7B}"/>
                </a:ext>
              </a:extLst>
            </p:cNvPr>
            <p:cNvSpPr txBox="1"/>
            <p:nvPr/>
          </p:nvSpPr>
          <p:spPr>
            <a:xfrm>
              <a:off x="5003093" y="4480424"/>
              <a:ext cx="2117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Prix Actuel :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C24DD401-503C-4BEF-22BA-447D38ECBC47}"/>
                </a:ext>
              </a:extLst>
            </p:cNvPr>
            <p:cNvSpPr txBox="1"/>
            <p:nvPr/>
          </p:nvSpPr>
          <p:spPr>
            <a:xfrm>
              <a:off x="5040411" y="4765003"/>
              <a:ext cx="2117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5">
                      <a:lumMod val="75000"/>
                    </a:schemeClr>
                  </a:solidFill>
                </a:rPr>
                <a:t>XXXXX €</a:t>
              </a:r>
            </a:p>
          </p:txBody>
        </p:sp>
      </p:grpSp>
      <p:sp>
        <p:nvSpPr>
          <p:cNvPr id="106" name="ZoneTexte 105">
            <a:extLst>
              <a:ext uri="{FF2B5EF4-FFF2-40B4-BE49-F238E27FC236}">
                <a16:creationId xmlns:a16="http://schemas.microsoft.com/office/drawing/2014/main" id="{4E96678C-27B2-4AB4-6022-C8E7BD1EE630}"/>
              </a:ext>
            </a:extLst>
          </p:cNvPr>
          <p:cNvSpPr txBox="1"/>
          <p:nvPr/>
        </p:nvSpPr>
        <p:spPr>
          <a:xfrm>
            <a:off x="5051760" y="3689229"/>
            <a:ext cx="211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accent5">
                    <a:lumMod val="75000"/>
                  </a:schemeClr>
                </a:solidFill>
              </a:rPr>
              <a:t>Type de l’annonce</a:t>
            </a:r>
          </a:p>
        </p:txBody>
      </p:sp>
    </p:spTree>
    <p:extLst>
      <p:ext uri="{BB962C8B-B14F-4D97-AF65-F5344CB8AC3E}">
        <p14:creationId xmlns:p14="http://schemas.microsoft.com/office/powerpoint/2010/main" val="79282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3EDB046-3510-6F8E-0C13-2707D9980A9A}"/>
              </a:ext>
            </a:extLst>
          </p:cNvPr>
          <p:cNvSpPr/>
          <p:nvPr/>
        </p:nvSpPr>
        <p:spPr>
          <a:xfrm>
            <a:off x="4797407" y="174206"/>
            <a:ext cx="5054600" cy="478255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AD2B18-99EF-9200-4CEA-98AC0610BCA8}"/>
              </a:ext>
            </a:extLst>
          </p:cNvPr>
          <p:cNvGrpSpPr/>
          <p:nvPr/>
        </p:nvGrpSpPr>
        <p:grpSpPr>
          <a:xfrm>
            <a:off x="5169862" y="767178"/>
            <a:ext cx="2336717" cy="653911"/>
            <a:chOff x="5003092" y="4480424"/>
            <a:chExt cx="2336717" cy="653911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CDB3A787-A1A7-B3E5-E2DD-F8D137285BD1}"/>
                </a:ext>
              </a:extLst>
            </p:cNvPr>
            <p:cNvSpPr txBox="1"/>
            <p:nvPr/>
          </p:nvSpPr>
          <p:spPr>
            <a:xfrm>
              <a:off x="5003092" y="4480424"/>
              <a:ext cx="2336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Date de fin d’enchère :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3BA8DB7A-9165-0B44-7855-B52C3D19E541}"/>
                </a:ext>
              </a:extLst>
            </p:cNvPr>
            <p:cNvSpPr txBox="1"/>
            <p:nvPr/>
          </p:nvSpPr>
          <p:spPr>
            <a:xfrm>
              <a:off x="5040411" y="4765003"/>
              <a:ext cx="2117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5">
                      <a:lumMod val="75000"/>
                    </a:schemeClr>
                  </a:solidFill>
                </a:rPr>
                <a:t>AAAA-MM-JJ</a:t>
              </a:r>
            </a:p>
          </p:txBody>
        </p:sp>
      </p:grp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804EEECA-41E2-E68D-16D5-6F76305D7BBF}"/>
              </a:ext>
            </a:extLst>
          </p:cNvPr>
          <p:cNvSpPr/>
          <p:nvPr/>
        </p:nvSpPr>
        <p:spPr>
          <a:xfrm>
            <a:off x="5289550" y="1978115"/>
            <a:ext cx="1792354" cy="477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FAIRE UNE OFFRE D’ENCHERE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9E407A8D-A98F-145F-0540-B17F80FDB975}"/>
              </a:ext>
            </a:extLst>
          </p:cNvPr>
          <p:cNvGrpSpPr/>
          <p:nvPr/>
        </p:nvGrpSpPr>
        <p:grpSpPr>
          <a:xfrm>
            <a:off x="5289550" y="1498600"/>
            <a:ext cx="3331455" cy="369332"/>
            <a:chOff x="5289550" y="1498600"/>
            <a:chExt cx="3331455" cy="369332"/>
          </a:xfrm>
        </p:grpSpPr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CB87DBAA-366D-8173-B284-1209ECDDD509}"/>
                </a:ext>
              </a:extLst>
            </p:cNvPr>
            <p:cNvSpPr/>
            <p:nvPr/>
          </p:nvSpPr>
          <p:spPr>
            <a:xfrm>
              <a:off x="5289550" y="1498600"/>
              <a:ext cx="3331455" cy="369332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15B91754-B8CB-CFBD-2F02-73F20B11F959}"/>
                </a:ext>
              </a:extLst>
            </p:cNvPr>
            <p:cNvSpPr txBox="1"/>
            <p:nvPr/>
          </p:nvSpPr>
          <p:spPr>
            <a:xfrm>
              <a:off x="5292166" y="1539964"/>
              <a:ext cx="17897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>
                      <a:lumMod val="75000"/>
                    </a:schemeClr>
                  </a:solidFill>
                </a:rPr>
                <a:t>Enchérissez ici</a:t>
              </a:r>
            </a:p>
          </p:txBody>
        </p: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F0CCE535-4567-6D52-E1A3-F5BE5CCC5231}"/>
              </a:ext>
            </a:extLst>
          </p:cNvPr>
          <p:cNvSpPr txBox="1"/>
          <p:nvPr/>
        </p:nvSpPr>
        <p:spPr>
          <a:xfrm>
            <a:off x="5207181" y="2591091"/>
            <a:ext cx="295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Auto-Enchère Maximale: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A9448EB6-7418-8432-09E8-58F54A9F89D7}"/>
              </a:ext>
            </a:extLst>
          </p:cNvPr>
          <p:cNvGrpSpPr/>
          <p:nvPr/>
        </p:nvGrpSpPr>
        <p:grpSpPr>
          <a:xfrm>
            <a:off x="5289549" y="3002242"/>
            <a:ext cx="3331455" cy="369332"/>
            <a:chOff x="5289550" y="1498600"/>
            <a:chExt cx="3331455" cy="369332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31B9001C-106A-61DE-FD16-A5ECB5B1B33B}"/>
                </a:ext>
              </a:extLst>
            </p:cNvPr>
            <p:cNvSpPr/>
            <p:nvPr/>
          </p:nvSpPr>
          <p:spPr>
            <a:xfrm>
              <a:off x="5289550" y="1498600"/>
              <a:ext cx="3331455" cy="369332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6A67DBB8-5267-B8A8-0F61-8C652D72EF25}"/>
                </a:ext>
              </a:extLst>
            </p:cNvPr>
            <p:cNvSpPr txBox="1"/>
            <p:nvPr/>
          </p:nvSpPr>
          <p:spPr>
            <a:xfrm>
              <a:off x="5292166" y="1539964"/>
              <a:ext cx="17897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>
                      <a:lumMod val="75000"/>
                    </a:schemeClr>
                  </a:solidFill>
                </a:rPr>
                <a:t>Prix max auto-enchère </a:t>
              </a:r>
            </a:p>
          </p:txBody>
        </p:sp>
      </p:grp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5E60D556-5815-65BC-A87F-704E02003533}"/>
              </a:ext>
            </a:extLst>
          </p:cNvPr>
          <p:cNvSpPr/>
          <p:nvPr/>
        </p:nvSpPr>
        <p:spPr>
          <a:xfrm>
            <a:off x="5289550" y="3455212"/>
            <a:ext cx="1792354" cy="477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FAIRE UNE OFFRE D’AUTO-ENCHERE</a:t>
            </a:r>
          </a:p>
        </p:txBody>
      </p:sp>
    </p:spTree>
    <p:extLst>
      <p:ext uri="{BB962C8B-B14F-4D97-AF65-F5344CB8AC3E}">
        <p14:creationId xmlns:p14="http://schemas.microsoft.com/office/powerpoint/2010/main" val="85409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455067" y="69782"/>
            <a:ext cx="5275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5E60D556-5815-65BC-A87F-704E02003533}"/>
              </a:ext>
            </a:extLst>
          </p:cNvPr>
          <p:cNvSpPr/>
          <p:nvPr/>
        </p:nvSpPr>
        <p:spPr>
          <a:xfrm>
            <a:off x="5289550" y="3455212"/>
            <a:ext cx="1792354" cy="477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B053F81-8C39-DF3A-8462-FE0400FCEEA7}"/>
              </a:ext>
            </a:extLst>
          </p:cNvPr>
          <p:cNvSpPr/>
          <p:nvPr/>
        </p:nvSpPr>
        <p:spPr>
          <a:xfrm>
            <a:off x="4924185" y="5592770"/>
            <a:ext cx="2336800" cy="5762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 CONNECTER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F1CEA7D-BD2A-872F-42D0-2D32AD069701}"/>
              </a:ext>
            </a:extLst>
          </p:cNvPr>
          <p:cNvSpPr txBox="1"/>
          <p:nvPr/>
        </p:nvSpPr>
        <p:spPr>
          <a:xfrm>
            <a:off x="3773929" y="6245469"/>
            <a:ext cx="4637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0" i="0" dirty="0">
                <a:solidFill>
                  <a:srgbClr val="FFFFFF"/>
                </a:solidFill>
                <a:effectLst/>
                <a:latin typeface="-apple-system"/>
              </a:rPr>
              <a:t>Vous n'avez pas de compte? </a:t>
            </a:r>
            <a:r>
              <a:rPr lang="fr-FR" sz="1200" dirty="0">
                <a:solidFill>
                  <a:schemeClr val="accent4">
                    <a:lumMod val="75000"/>
                  </a:schemeClr>
                </a:solidFill>
                <a:latin typeface="-apple-system"/>
              </a:rPr>
              <a:t>Créer un compte</a:t>
            </a:r>
            <a:endParaRPr lang="fr-FR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B34284-05B1-98FE-1619-3B03B5C55914}"/>
              </a:ext>
            </a:extLst>
          </p:cNvPr>
          <p:cNvSpPr txBox="1"/>
          <p:nvPr/>
        </p:nvSpPr>
        <p:spPr>
          <a:xfrm>
            <a:off x="4314585" y="737272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Message de bienvenue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3CE385D-E4F4-7697-FE9C-C50B2213A01A}"/>
              </a:ext>
            </a:extLst>
          </p:cNvPr>
          <p:cNvGrpSpPr/>
          <p:nvPr/>
        </p:nvGrpSpPr>
        <p:grpSpPr>
          <a:xfrm>
            <a:off x="4426858" y="1823699"/>
            <a:ext cx="3331455" cy="1418753"/>
            <a:chOff x="4430272" y="1457986"/>
            <a:chExt cx="3331455" cy="1418753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9E407A8D-A98F-145F-0540-B17F80FDB975}"/>
                </a:ext>
              </a:extLst>
            </p:cNvPr>
            <p:cNvGrpSpPr/>
            <p:nvPr/>
          </p:nvGrpSpPr>
          <p:grpSpPr>
            <a:xfrm>
              <a:off x="4430272" y="1457986"/>
              <a:ext cx="3331455" cy="369332"/>
              <a:chOff x="5289550" y="1498600"/>
              <a:chExt cx="3331455" cy="369332"/>
            </a:xfrm>
          </p:grpSpPr>
          <p:sp>
            <p:nvSpPr>
              <p:cNvPr id="53" name="Rectangle : coins arrondis 52">
                <a:extLst>
                  <a:ext uri="{FF2B5EF4-FFF2-40B4-BE49-F238E27FC236}">
                    <a16:creationId xmlns:a16="http://schemas.microsoft.com/office/drawing/2014/main" id="{CB87DBAA-366D-8173-B284-1209ECDDD509}"/>
                  </a:ext>
                </a:extLst>
              </p:cNvPr>
              <p:cNvSpPr/>
              <p:nvPr/>
            </p:nvSpPr>
            <p:spPr>
              <a:xfrm>
                <a:off x="5289550" y="1498600"/>
                <a:ext cx="3331455" cy="3693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15B91754-B8CB-CFBD-2F02-73F20B11F959}"/>
                  </a:ext>
                </a:extLst>
              </p:cNvPr>
              <p:cNvSpPr txBox="1"/>
              <p:nvPr/>
            </p:nvSpPr>
            <p:spPr>
              <a:xfrm>
                <a:off x="5292166" y="1539964"/>
                <a:ext cx="17897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>
                        <a:lumMod val="75000"/>
                      </a:schemeClr>
                    </a:solidFill>
                  </a:rPr>
                  <a:t>Identifiant </a:t>
                </a:r>
              </a:p>
            </p:txBody>
          </p:sp>
        </p:grp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A9448EB6-7418-8432-09E8-58F54A9F89D7}"/>
                </a:ext>
              </a:extLst>
            </p:cNvPr>
            <p:cNvGrpSpPr/>
            <p:nvPr/>
          </p:nvGrpSpPr>
          <p:grpSpPr>
            <a:xfrm>
              <a:off x="4430272" y="2036459"/>
              <a:ext cx="3331455" cy="369332"/>
              <a:chOff x="5289550" y="1498600"/>
              <a:chExt cx="3331455" cy="369332"/>
            </a:xfrm>
          </p:grpSpPr>
          <p:sp>
            <p:nvSpPr>
              <p:cNvPr id="61" name="Rectangle : coins arrondis 60">
                <a:extLst>
                  <a:ext uri="{FF2B5EF4-FFF2-40B4-BE49-F238E27FC236}">
                    <a16:creationId xmlns:a16="http://schemas.microsoft.com/office/drawing/2014/main" id="{31B9001C-106A-61DE-FD16-A5ECB5B1B33B}"/>
                  </a:ext>
                </a:extLst>
              </p:cNvPr>
              <p:cNvSpPr/>
              <p:nvPr/>
            </p:nvSpPr>
            <p:spPr>
              <a:xfrm>
                <a:off x="5289550" y="1498600"/>
                <a:ext cx="3331455" cy="3693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6A67DBB8-5267-B8A8-0F61-8C652D72EF25}"/>
                  </a:ext>
                </a:extLst>
              </p:cNvPr>
              <p:cNvSpPr txBox="1"/>
              <p:nvPr/>
            </p:nvSpPr>
            <p:spPr>
              <a:xfrm>
                <a:off x="5292166" y="1539964"/>
                <a:ext cx="17897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>
                        <a:lumMod val="75000"/>
                      </a:schemeClr>
                    </a:solidFill>
                  </a:rPr>
                  <a:t>Mot de passe</a:t>
                </a:r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ED7297D-FECA-B49E-E990-499A75C16F75}"/>
                </a:ext>
              </a:extLst>
            </p:cNvPr>
            <p:cNvGrpSpPr/>
            <p:nvPr/>
          </p:nvGrpSpPr>
          <p:grpSpPr>
            <a:xfrm>
              <a:off x="6185727" y="2507407"/>
              <a:ext cx="1223043" cy="369332"/>
              <a:chOff x="5289550" y="1498600"/>
              <a:chExt cx="3331455" cy="369332"/>
            </a:xfrm>
          </p:grpSpPr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A3546E7A-3B74-D4E0-5BE1-7D83C4B9454F}"/>
                  </a:ext>
                </a:extLst>
              </p:cNvPr>
              <p:cNvSpPr/>
              <p:nvPr/>
            </p:nvSpPr>
            <p:spPr>
              <a:xfrm>
                <a:off x="5289550" y="1498600"/>
                <a:ext cx="3331455" cy="36933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340FA5A-E81C-81B4-8213-99CC5C355AAF}"/>
                  </a:ext>
                </a:extLst>
              </p:cNvPr>
              <p:cNvSpPr txBox="1"/>
              <p:nvPr/>
            </p:nvSpPr>
            <p:spPr>
              <a:xfrm>
                <a:off x="5292166" y="1539964"/>
                <a:ext cx="17897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bg1">
                        <a:lumMod val="75000"/>
                      </a:schemeClr>
                    </a:solidFill>
                  </a:rPr>
                  <a:t>Client</a:t>
                </a: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7A7AEFD-6266-3565-EB3E-6189DC7B6CD8}"/>
                </a:ext>
              </a:extLst>
            </p:cNvPr>
            <p:cNvSpPr txBox="1"/>
            <p:nvPr/>
          </p:nvSpPr>
          <p:spPr>
            <a:xfrm>
              <a:off x="5288963" y="2502604"/>
              <a:ext cx="976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Statut :</a:t>
              </a: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B8D6BE61-943C-5745-8863-A86413DE7D93}"/>
              </a:ext>
            </a:extLst>
          </p:cNvPr>
          <p:cNvSpPr txBox="1"/>
          <p:nvPr/>
        </p:nvSpPr>
        <p:spPr>
          <a:xfrm>
            <a:off x="4314585" y="1551446"/>
            <a:ext cx="35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0" i="0" dirty="0">
                <a:solidFill>
                  <a:srgbClr val="FFFFFF"/>
                </a:solidFill>
                <a:effectLst/>
                <a:latin typeface="-apple-system"/>
              </a:rPr>
              <a:t>Veuillez entrer votre identifiant et votre mot de passe</a:t>
            </a:r>
            <a:endParaRPr lang="fr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08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5E60D556-5815-65BC-A87F-704E02003533}"/>
              </a:ext>
            </a:extLst>
          </p:cNvPr>
          <p:cNvSpPr/>
          <p:nvPr/>
        </p:nvSpPr>
        <p:spPr>
          <a:xfrm>
            <a:off x="5289550" y="3455212"/>
            <a:ext cx="1792354" cy="477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B34284-05B1-98FE-1619-3B03B5C55914}"/>
              </a:ext>
            </a:extLst>
          </p:cNvPr>
          <p:cNvSpPr txBox="1"/>
          <p:nvPr/>
        </p:nvSpPr>
        <p:spPr>
          <a:xfrm>
            <a:off x="4314585" y="737272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Type du nouveau compte 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8CC2A33-8E48-083F-9F4A-1C19BED3CBDD}"/>
              </a:ext>
            </a:extLst>
          </p:cNvPr>
          <p:cNvSpPr/>
          <p:nvPr/>
        </p:nvSpPr>
        <p:spPr>
          <a:xfrm>
            <a:off x="4435716" y="1726910"/>
            <a:ext cx="974965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Client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531037-C5A1-1754-D3F3-9B4EFD351038}"/>
              </a:ext>
            </a:extLst>
          </p:cNvPr>
          <p:cNvSpPr/>
          <p:nvPr/>
        </p:nvSpPr>
        <p:spPr>
          <a:xfrm>
            <a:off x="6781320" y="1726778"/>
            <a:ext cx="1089265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Vendeur</a:t>
            </a:r>
          </a:p>
        </p:txBody>
      </p:sp>
    </p:spTree>
    <p:extLst>
      <p:ext uri="{BB962C8B-B14F-4D97-AF65-F5344CB8AC3E}">
        <p14:creationId xmlns:p14="http://schemas.microsoft.com/office/powerpoint/2010/main" val="3831256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FEC2C17-BB57-1509-8825-96F8D9098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73"/>
          <a:stretch/>
        </p:blipFill>
        <p:spPr>
          <a:xfrm>
            <a:off x="2679234" y="834818"/>
            <a:ext cx="5982629" cy="60231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921104-A1BF-4971-86A6-4E2C05BCBC21}"/>
              </a:ext>
            </a:extLst>
          </p:cNvPr>
          <p:cNvSpPr txBox="1"/>
          <p:nvPr/>
        </p:nvSpPr>
        <p:spPr>
          <a:xfrm>
            <a:off x="3033031" y="126932"/>
            <a:ext cx="5275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Broadway" panose="04040905080B02020502" pitchFamily="82" charset="0"/>
              </a:rPr>
              <a:t>Agora Francia</a:t>
            </a:r>
          </a:p>
        </p:txBody>
      </p:sp>
    </p:spTree>
    <p:extLst>
      <p:ext uri="{BB962C8B-B14F-4D97-AF65-F5344CB8AC3E}">
        <p14:creationId xmlns:p14="http://schemas.microsoft.com/office/powerpoint/2010/main" val="389782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CDB1F8B-188B-BC07-5AC0-F5223908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71" y="0"/>
            <a:ext cx="6972658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F21F5D5D-4504-FA32-D7C8-B22D7C8640DD}"/>
              </a:ext>
            </a:extLst>
          </p:cNvPr>
          <p:cNvGrpSpPr/>
          <p:nvPr/>
        </p:nvGrpSpPr>
        <p:grpSpPr>
          <a:xfrm>
            <a:off x="4409574" y="1323473"/>
            <a:ext cx="3392905" cy="4926931"/>
            <a:chOff x="4409574" y="1323473"/>
            <a:chExt cx="3392905" cy="4926931"/>
          </a:xfrm>
        </p:grpSpPr>
        <p:pic>
          <p:nvPicPr>
            <p:cNvPr id="7" name="Image 6" descr="Une image contenant roue, véhicule, Véhicule terrestre, transport&#10;&#10;Description générée automatiquement">
              <a:extLst>
                <a:ext uri="{FF2B5EF4-FFF2-40B4-BE49-F238E27FC236}">
                  <a16:creationId xmlns:a16="http://schemas.microsoft.com/office/drawing/2014/main" id="{9720230A-EE4C-85F6-A77D-29EF70EBB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417" y="1329489"/>
              <a:ext cx="3376062" cy="211003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AE6A03-03A0-91FF-74A2-A7907C74EF66}"/>
                </a:ext>
              </a:extLst>
            </p:cNvPr>
            <p:cNvSpPr/>
            <p:nvPr/>
          </p:nvSpPr>
          <p:spPr>
            <a:xfrm>
              <a:off x="4409574" y="1323473"/>
              <a:ext cx="3392905" cy="49269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B899B-DC9B-244F-68BC-3B7AD74C2524}"/>
                </a:ext>
              </a:extLst>
            </p:cNvPr>
            <p:cNvSpPr/>
            <p:nvPr/>
          </p:nvSpPr>
          <p:spPr>
            <a:xfrm>
              <a:off x="5008746" y="5541010"/>
              <a:ext cx="2194560" cy="340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Accédez à l’annonce 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1E50C52-B96A-593A-4071-D3F5D38A6E06}"/>
                </a:ext>
              </a:extLst>
            </p:cNvPr>
            <p:cNvSpPr txBox="1"/>
            <p:nvPr/>
          </p:nvSpPr>
          <p:spPr>
            <a:xfrm>
              <a:off x="4516120" y="3540760"/>
              <a:ext cx="219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Titre de l’annonce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8B213CB-FC1A-E676-4B85-2853FD979E99}"/>
                </a:ext>
              </a:extLst>
            </p:cNvPr>
            <p:cNvSpPr txBox="1"/>
            <p:nvPr/>
          </p:nvSpPr>
          <p:spPr>
            <a:xfrm>
              <a:off x="4516120" y="3934326"/>
              <a:ext cx="3196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Description de l’annonce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F62AFB6-6962-8A0A-F761-BA9CE899D376}"/>
              </a:ext>
            </a:extLst>
          </p:cNvPr>
          <p:cNvGrpSpPr/>
          <p:nvPr/>
        </p:nvGrpSpPr>
        <p:grpSpPr>
          <a:xfrm>
            <a:off x="8195512" y="1673535"/>
            <a:ext cx="2464468" cy="3734449"/>
            <a:chOff x="4409574" y="1323473"/>
            <a:chExt cx="3392905" cy="4926931"/>
          </a:xfrm>
        </p:grpSpPr>
        <p:pic>
          <p:nvPicPr>
            <p:cNvPr id="14" name="Image 13" descr="Une image contenant roue, véhicule, Véhicule terrestre, transport&#10;&#10;Description générée automatiquement">
              <a:extLst>
                <a:ext uri="{FF2B5EF4-FFF2-40B4-BE49-F238E27FC236}">
                  <a16:creationId xmlns:a16="http://schemas.microsoft.com/office/drawing/2014/main" id="{AB0690D4-64DA-3EA3-91E4-434736C59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417" y="1329489"/>
              <a:ext cx="3359218" cy="209951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85177-1B8E-B2B0-2092-9C928E219D9C}"/>
                </a:ext>
              </a:extLst>
            </p:cNvPr>
            <p:cNvSpPr/>
            <p:nvPr/>
          </p:nvSpPr>
          <p:spPr>
            <a:xfrm>
              <a:off x="4409574" y="1323473"/>
              <a:ext cx="3392905" cy="49269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C2F5-436A-8553-D5A0-5BCF1361C63E}"/>
                </a:ext>
              </a:extLst>
            </p:cNvPr>
            <p:cNvSpPr/>
            <p:nvPr/>
          </p:nvSpPr>
          <p:spPr>
            <a:xfrm>
              <a:off x="5008746" y="5541010"/>
              <a:ext cx="2194560" cy="340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Accédez à l’annonce 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8CB35A1-1048-B0A4-C573-8294A5D07364}"/>
                </a:ext>
              </a:extLst>
            </p:cNvPr>
            <p:cNvSpPr txBox="1"/>
            <p:nvPr/>
          </p:nvSpPr>
          <p:spPr>
            <a:xfrm>
              <a:off x="4516120" y="3540759"/>
              <a:ext cx="2194560" cy="40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Titre de l’annonce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A3A5D66-8A17-C72B-8E05-123C1A813238}"/>
                </a:ext>
              </a:extLst>
            </p:cNvPr>
            <p:cNvSpPr txBox="1"/>
            <p:nvPr/>
          </p:nvSpPr>
          <p:spPr>
            <a:xfrm>
              <a:off x="4516120" y="3934326"/>
              <a:ext cx="3196122" cy="365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Description de l’annonce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816017E-D770-1A61-02FB-91F29F1D1336}"/>
              </a:ext>
            </a:extLst>
          </p:cNvPr>
          <p:cNvGrpSpPr/>
          <p:nvPr/>
        </p:nvGrpSpPr>
        <p:grpSpPr>
          <a:xfrm>
            <a:off x="1449805" y="1673535"/>
            <a:ext cx="2464468" cy="3734449"/>
            <a:chOff x="4409574" y="1323473"/>
            <a:chExt cx="3392905" cy="4926931"/>
          </a:xfrm>
        </p:grpSpPr>
        <p:pic>
          <p:nvPicPr>
            <p:cNvPr id="20" name="Image 19" descr="Une image contenant roue, véhicule, Véhicule terrestre, transport&#10;&#10;Description générée automatiquement">
              <a:extLst>
                <a:ext uri="{FF2B5EF4-FFF2-40B4-BE49-F238E27FC236}">
                  <a16:creationId xmlns:a16="http://schemas.microsoft.com/office/drawing/2014/main" id="{C0143B00-0364-B921-1CBA-D1BDCD494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417" y="1329489"/>
              <a:ext cx="3359218" cy="209951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66BF95-E210-D753-4D43-80590AA26177}"/>
                </a:ext>
              </a:extLst>
            </p:cNvPr>
            <p:cNvSpPr/>
            <p:nvPr/>
          </p:nvSpPr>
          <p:spPr>
            <a:xfrm>
              <a:off x="4409574" y="1323473"/>
              <a:ext cx="3392905" cy="49269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CBF5F-6A11-1135-8192-18CE0692BCCD}"/>
                </a:ext>
              </a:extLst>
            </p:cNvPr>
            <p:cNvSpPr/>
            <p:nvPr/>
          </p:nvSpPr>
          <p:spPr>
            <a:xfrm>
              <a:off x="5008746" y="5541010"/>
              <a:ext cx="2194560" cy="340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Accédez à l’annonce 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48A1AE3-F691-6283-DE7E-057C54B68116}"/>
                </a:ext>
              </a:extLst>
            </p:cNvPr>
            <p:cNvSpPr txBox="1"/>
            <p:nvPr/>
          </p:nvSpPr>
          <p:spPr>
            <a:xfrm>
              <a:off x="4516120" y="3540759"/>
              <a:ext cx="2194560" cy="40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Titre de l’annonce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4353659-6A54-3270-DADE-9B21E2FBD639}"/>
                </a:ext>
              </a:extLst>
            </p:cNvPr>
            <p:cNvSpPr txBox="1"/>
            <p:nvPr/>
          </p:nvSpPr>
          <p:spPr>
            <a:xfrm>
              <a:off x="4516120" y="3934326"/>
              <a:ext cx="3196122" cy="365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Description de l’annonce</a:t>
              </a:r>
            </a:p>
          </p:txBody>
        </p:sp>
      </p:grpSp>
      <p:sp>
        <p:nvSpPr>
          <p:cNvPr id="25" name="Ellipse 24">
            <a:extLst>
              <a:ext uri="{FF2B5EF4-FFF2-40B4-BE49-F238E27FC236}">
                <a16:creationId xmlns:a16="http://schemas.microsoft.com/office/drawing/2014/main" id="{7146105F-90C5-BED1-82D3-347F0E2E0354}"/>
              </a:ext>
            </a:extLst>
          </p:cNvPr>
          <p:cNvSpPr/>
          <p:nvPr/>
        </p:nvSpPr>
        <p:spPr>
          <a:xfrm>
            <a:off x="648486" y="3436349"/>
            <a:ext cx="473443" cy="451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/>
              <a:t>&lt;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588EBD6-B4B9-1DA1-1697-076D57EC2E4E}"/>
              </a:ext>
            </a:extLst>
          </p:cNvPr>
          <p:cNvSpPr/>
          <p:nvPr/>
        </p:nvSpPr>
        <p:spPr>
          <a:xfrm>
            <a:off x="11072963" y="3436349"/>
            <a:ext cx="473443" cy="451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&gt;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803190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FEC2C17-BB57-1509-8825-96F8D9098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06"/>
          <a:stretch/>
        </p:blipFill>
        <p:spPr>
          <a:xfrm>
            <a:off x="2679234" y="834818"/>
            <a:ext cx="5982629" cy="45944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921104-A1BF-4971-86A6-4E2C05BCBC21}"/>
              </a:ext>
            </a:extLst>
          </p:cNvPr>
          <p:cNvSpPr txBox="1"/>
          <p:nvPr/>
        </p:nvSpPr>
        <p:spPr>
          <a:xfrm>
            <a:off x="3033031" y="126932"/>
            <a:ext cx="5275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F82030-0977-9C9E-77C9-7278F2777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88"/>
          <a:stretch/>
        </p:blipFill>
        <p:spPr>
          <a:xfrm>
            <a:off x="2609671" y="5429250"/>
            <a:ext cx="6972658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4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4763D32F-3054-CDE9-A15F-F600BBF505AF}"/>
              </a:ext>
            </a:extLst>
          </p:cNvPr>
          <p:cNvSpPr txBox="1"/>
          <p:nvPr/>
        </p:nvSpPr>
        <p:spPr>
          <a:xfrm>
            <a:off x="1888958" y="1030386"/>
            <a:ext cx="785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roadway" panose="04040905080B02020502" pitchFamily="82" charset="0"/>
              </a:rPr>
              <a:t>Mon Panier</a:t>
            </a:r>
          </a:p>
        </p:txBody>
      </p:sp>
      <p:pic>
        <p:nvPicPr>
          <p:cNvPr id="6" name="Image 5" descr="Une image contenant véhicule, roue, Véhicule terrestre, voiture&#10;&#10;Description générée automatiquement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70E725-0CF5-E534-0499-B97C94580D80}"/>
              </a:ext>
            </a:extLst>
          </p:cNvPr>
          <p:cNvSpPr txBox="1"/>
          <p:nvPr/>
        </p:nvSpPr>
        <p:spPr>
          <a:xfrm>
            <a:off x="1240971" y="1709607"/>
            <a:ext cx="1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Objets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5BB3E4-816A-0058-103F-76F091AFB42E}"/>
              </a:ext>
            </a:extLst>
          </p:cNvPr>
          <p:cNvSpPr txBox="1"/>
          <p:nvPr/>
        </p:nvSpPr>
        <p:spPr>
          <a:xfrm>
            <a:off x="7042783" y="1704290"/>
            <a:ext cx="1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Prix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A33C9CB-C6A8-6356-D3F8-660D87F22A40}"/>
              </a:ext>
            </a:extLst>
          </p:cNvPr>
          <p:cNvSpPr txBox="1"/>
          <p:nvPr/>
        </p:nvSpPr>
        <p:spPr>
          <a:xfrm>
            <a:off x="9418143" y="1709607"/>
            <a:ext cx="1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Vendu par 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16A2D76-1CB8-3E1F-31C3-C006494B0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855" y="2195829"/>
            <a:ext cx="1193115" cy="74469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F01AFD3-0AD0-71C3-3D90-BA7D8FA0C348}"/>
              </a:ext>
            </a:extLst>
          </p:cNvPr>
          <p:cNvSpPr txBox="1"/>
          <p:nvPr/>
        </p:nvSpPr>
        <p:spPr>
          <a:xfrm>
            <a:off x="7081319" y="2383511"/>
            <a:ext cx="1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120€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5B94B9E-5EA7-0005-343E-8937D2FF767F}"/>
              </a:ext>
            </a:extLst>
          </p:cNvPr>
          <p:cNvSpPr txBox="1"/>
          <p:nvPr/>
        </p:nvSpPr>
        <p:spPr>
          <a:xfrm>
            <a:off x="9418143" y="2383511"/>
            <a:ext cx="160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Nom Vendeur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F7B984-ACF6-8431-6100-A060EF5F97E8}"/>
              </a:ext>
            </a:extLst>
          </p:cNvPr>
          <p:cNvSpPr txBox="1"/>
          <p:nvPr/>
        </p:nvSpPr>
        <p:spPr>
          <a:xfrm>
            <a:off x="2451561" y="2383511"/>
            <a:ext cx="228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Titre de l’annonce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3CF24C1-AB67-C515-8666-B73CBA447ECA}"/>
              </a:ext>
            </a:extLst>
          </p:cNvPr>
          <p:cNvCxnSpPr/>
          <p:nvPr/>
        </p:nvCxnSpPr>
        <p:spPr>
          <a:xfrm>
            <a:off x="1068855" y="2073622"/>
            <a:ext cx="103974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0F19336-D121-8603-6FE0-1DCF4163DE65}"/>
              </a:ext>
            </a:extLst>
          </p:cNvPr>
          <p:cNvCxnSpPr/>
          <p:nvPr/>
        </p:nvCxnSpPr>
        <p:spPr>
          <a:xfrm>
            <a:off x="1038473" y="4337850"/>
            <a:ext cx="103974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4663647-9B36-7439-7426-D58449B8798C}"/>
              </a:ext>
            </a:extLst>
          </p:cNvPr>
          <p:cNvCxnSpPr/>
          <p:nvPr/>
        </p:nvCxnSpPr>
        <p:spPr>
          <a:xfrm>
            <a:off x="1038473" y="3096878"/>
            <a:ext cx="103974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AE39338-ED8D-3760-061E-87954AF83928}"/>
              </a:ext>
            </a:extLst>
          </p:cNvPr>
          <p:cNvCxnSpPr>
            <a:cxnSpLocks/>
          </p:cNvCxnSpPr>
          <p:nvPr/>
        </p:nvCxnSpPr>
        <p:spPr>
          <a:xfrm>
            <a:off x="8716255" y="4787793"/>
            <a:ext cx="27196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8630542-321E-38E1-52E9-185EB30EEA2D}"/>
              </a:ext>
            </a:extLst>
          </p:cNvPr>
          <p:cNvSpPr/>
          <p:nvPr/>
        </p:nvSpPr>
        <p:spPr>
          <a:xfrm>
            <a:off x="590383" y="4641742"/>
            <a:ext cx="1724646" cy="4657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Poursuivre vos achats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2CE83CA-3E4B-8697-1CEF-7166E9C9C695}"/>
              </a:ext>
            </a:extLst>
          </p:cNvPr>
          <p:cNvSpPr/>
          <p:nvPr/>
        </p:nvSpPr>
        <p:spPr>
          <a:xfrm>
            <a:off x="3475746" y="4706790"/>
            <a:ext cx="1724646" cy="3399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réduction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850648A-81D8-9E9F-2A21-C8CFEB5B0153}"/>
              </a:ext>
            </a:extLst>
          </p:cNvPr>
          <p:cNvSpPr/>
          <p:nvPr/>
        </p:nvSpPr>
        <p:spPr>
          <a:xfrm>
            <a:off x="5260509" y="4706790"/>
            <a:ext cx="807238" cy="33994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Valider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D8B416B-CF97-3C4C-48D9-31FD58200D00}"/>
              </a:ext>
            </a:extLst>
          </p:cNvPr>
          <p:cNvSpPr txBox="1"/>
          <p:nvPr/>
        </p:nvSpPr>
        <p:spPr>
          <a:xfrm>
            <a:off x="8685148" y="4833072"/>
            <a:ext cx="278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Totale		     120€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FE027B9-5BDF-ABC4-A3ED-5FE1A8E96C55}"/>
              </a:ext>
            </a:extLst>
          </p:cNvPr>
          <p:cNvSpPr txBox="1"/>
          <p:nvPr/>
        </p:nvSpPr>
        <p:spPr>
          <a:xfrm>
            <a:off x="8685148" y="4399263"/>
            <a:ext cx="278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Réduction	       0€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60D18B7-642B-296A-70DC-3F3FBFA405FD}"/>
              </a:ext>
            </a:extLst>
          </p:cNvPr>
          <p:cNvSpPr/>
          <p:nvPr/>
        </p:nvSpPr>
        <p:spPr>
          <a:xfrm>
            <a:off x="6692169" y="4641741"/>
            <a:ext cx="1724646" cy="46571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Valider mon panier</a:t>
            </a:r>
          </a:p>
        </p:txBody>
      </p:sp>
    </p:spTree>
    <p:extLst>
      <p:ext uri="{BB962C8B-B14F-4D97-AF65-F5344CB8AC3E}">
        <p14:creationId xmlns:p14="http://schemas.microsoft.com/office/powerpoint/2010/main" val="2966580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8ABBBCA-4A19-3DE0-F1CF-5ABDFE38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33" y="1838243"/>
            <a:ext cx="3587934" cy="31815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C786E61-2752-01B6-5F48-8D86356D07EF}"/>
              </a:ext>
            </a:extLst>
          </p:cNvPr>
          <p:cNvSpPr txBox="1"/>
          <p:nvPr/>
        </p:nvSpPr>
        <p:spPr>
          <a:xfrm>
            <a:off x="3458482" y="901632"/>
            <a:ext cx="5275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3709575-2468-CEF1-06EF-7A3A91F36D1E}"/>
              </a:ext>
            </a:extLst>
          </p:cNvPr>
          <p:cNvSpPr txBox="1"/>
          <p:nvPr/>
        </p:nvSpPr>
        <p:spPr>
          <a:xfrm>
            <a:off x="4152900" y="5096082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0" i="0" dirty="0">
                <a:solidFill>
                  <a:srgbClr val="212529"/>
                </a:solidFill>
                <a:effectLst/>
                <a:latin typeface="-apple-system"/>
              </a:rPr>
              <a:t>Vous souhaitez annuler le paiement ?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Retour sur le site</a:t>
            </a:r>
            <a:endParaRPr lang="fr-FR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96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>
            <a:extLst>
              <a:ext uri="{FF2B5EF4-FFF2-40B4-BE49-F238E27FC236}">
                <a16:creationId xmlns:a16="http://schemas.microsoft.com/office/drawing/2014/main" id="{ABA42213-D9A7-6FCF-2A8F-BE4B5AFEF9F9}"/>
              </a:ext>
            </a:extLst>
          </p:cNvPr>
          <p:cNvGrpSpPr/>
          <p:nvPr/>
        </p:nvGrpSpPr>
        <p:grpSpPr>
          <a:xfrm>
            <a:off x="1638300" y="5139777"/>
            <a:ext cx="9423400" cy="2019037"/>
            <a:chOff x="1638300" y="5139777"/>
            <a:chExt cx="9423400" cy="2019037"/>
          </a:xfrm>
        </p:grpSpPr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A9A0B1E6-B7F7-F147-FA11-A4E1878A54B7}"/>
                </a:ext>
              </a:extLst>
            </p:cNvPr>
            <p:cNvGrpSpPr/>
            <p:nvPr/>
          </p:nvGrpSpPr>
          <p:grpSpPr>
            <a:xfrm>
              <a:off x="1773654" y="5139777"/>
              <a:ext cx="8644689" cy="1816953"/>
              <a:chOff x="1813888" y="1427892"/>
              <a:chExt cx="8644689" cy="181695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6EE0DA4-06E5-12F6-2A01-18B42C97D902}"/>
                  </a:ext>
                </a:extLst>
              </p:cNvPr>
              <p:cNvSpPr/>
              <p:nvPr/>
            </p:nvSpPr>
            <p:spPr>
              <a:xfrm>
                <a:off x="1813888" y="1427892"/>
                <a:ext cx="8644689" cy="1816953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20D31085-8944-A4DD-4844-F30397E8435A}"/>
                  </a:ext>
                </a:extLst>
              </p:cNvPr>
              <p:cNvGrpSpPr/>
              <p:nvPr/>
            </p:nvGrpSpPr>
            <p:grpSpPr>
              <a:xfrm>
                <a:off x="1863900" y="1638305"/>
                <a:ext cx="7504391" cy="744696"/>
                <a:chOff x="1863900" y="1638305"/>
                <a:chExt cx="9190873" cy="744696"/>
              </a:xfrm>
            </p:grpSpPr>
            <p:pic>
              <p:nvPicPr>
                <p:cNvPr id="84" name="Image 83">
                  <a:extLst>
                    <a:ext uri="{FF2B5EF4-FFF2-40B4-BE49-F238E27FC236}">
                      <a16:creationId xmlns:a16="http://schemas.microsoft.com/office/drawing/2014/main" id="{76AF5612-4443-3F3D-14D2-BF9C20622D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63900" y="1638305"/>
                  <a:ext cx="1193115" cy="744696"/>
                </a:xfrm>
                <a:prstGeom prst="rect">
                  <a:avLst/>
                </a:prstGeom>
              </p:spPr>
            </p:pic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772018BB-6CDC-CF8A-3FC7-23FCC8D57A13}"/>
                    </a:ext>
                  </a:extLst>
                </p:cNvPr>
                <p:cNvSpPr txBox="1"/>
                <p:nvPr/>
              </p:nvSpPr>
              <p:spPr>
                <a:xfrm>
                  <a:off x="9109585" y="1845485"/>
                  <a:ext cx="16038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120€</a:t>
                  </a:r>
                </a:p>
              </p:txBody>
            </p:sp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E4C554E7-B377-10C2-FC84-75FC50832599}"/>
                    </a:ext>
                  </a:extLst>
                </p:cNvPr>
                <p:cNvSpPr txBox="1"/>
                <p:nvPr/>
              </p:nvSpPr>
              <p:spPr>
                <a:xfrm>
                  <a:off x="10728973" y="1835335"/>
                  <a:ext cx="325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2</a:t>
                  </a:r>
                </a:p>
              </p:txBody>
            </p:sp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7F84AF93-D00E-2F1D-B47E-E8C2FD3E4810}"/>
                    </a:ext>
                  </a:extLst>
                </p:cNvPr>
                <p:cNvSpPr txBox="1"/>
                <p:nvPr/>
              </p:nvSpPr>
              <p:spPr>
                <a:xfrm>
                  <a:off x="3005526" y="1835335"/>
                  <a:ext cx="22873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Titre de l’annonce</a:t>
                  </a:r>
                </a:p>
              </p:txBody>
            </p:sp>
          </p:grpSp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EBC57B91-1576-0DDC-32C4-57AFEC442AE3}"/>
                  </a:ext>
                </a:extLst>
              </p:cNvPr>
              <p:cNvSpPr txBox="1"/>
              <p:nvPr/>
            </p:nvSpPr>
            <p:spPr>
              <a:xfrm>
                <a:off x="6545302" y="1845485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1200€</a:t>
                </a:r>
              </a:p>
            </p:txBody>
          </p:sp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85E631E2-CC9D-B655-311E-C1702FCC930E}"/>
                  </a:ext>
                </a:extLst>
              </p:cNvPr>
              <p:cNvSpPr txBox="1"/>
              <p:nvPr/>
            </p:nvSpPr>
            <p:spPr>
              <a:xfrm>
                <a:off x="5604490" y="1856764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100€</a:t>
                </a:r>
              </a:p>
            </p:txBody>
          </p: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59D1484F-D973-ABBD-C874-1539226F2D19}"/>
                  </a:ext>
                </a:extLst>
              </p:cNvPr>
              <p:cNvSpPr txBox="1"/>
              <p:nvPr/>
            </p:nvSpPr>
            <p:spPr>
              <a:xfrm>
                <a:off x="5581087" y="1431703"/>
                <a:ext cx="670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Départ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9B6A7656-05A1-BF1C-1770-F50577C787F6}"/>
                  </a:ext>
                </a:extLst>
              </p:cNvPr>
              <p:cNvSpPr txBox="1"/>
              <p:nvPr/>
            </p:nvSpPr>
            <p:spPr>
              <a:xfrm>
                <a:off x="6251369" y="1436949"/>
                <a:ext cx="125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Achat Immédiat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E4056C22-591C-DF59-9F92-44CFE609AFD9}"/>
                  </a:ext>
                </a:extLst>
              </p:cNvPr>
              <p:cNvSpPr txBox="1"/>
              <p:nvPr/>
            </p:nvSpPr>
            <p:spPr>
              <a:xfrm>
                <a:off x="7553059" y="1443640"/>
                <a:ext cx="974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Prix négocié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8D3ECA02-9561-F203-6EFD-0EBD67961E4E}"/>
                  </a:ext>
                </a:extLst>
              </p:cNvPr>
              <p:cNvSpPr txBox="1"/>
              <p:nvPr/>
            </p:nvSpPr>
            <p:spPr>
              <a:xfrm>
                <a:off x="8434803" y="1534792"/>
                <a:ext cx="1735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Nombre de négociations</a:t>
                </a:r>
                <a:endParaRPr lang="fr-FR" dirty="0"/>
              </a:p>
            </p:txBody>
          </p:sp>
          <p:grpSp>
            <p:nvGrpSpPr>
              <p:cNvPr id="75" name="Groupe 74">
                <a:extLst>
                  <a:ext uri="{FF2B5EF4-FFF2-40B4-BE49-F238E27FC236}">
                    <a16:creationId xmlns:a16="http://schemas.microsoft.com/office/drawing/2014/main" id="{9D71E66A-8302-7DEB-17C2-44833CA1D49D}"/>
                  </a:ext>
                </a:extLst>
              </p:cNvPr>
              <p:cNvGrpSpPr/>
              <p:nvPr/>
            </p:nvGrpSpPr>
            <p:grpSpPr>
              <a:xfrm>
                <a:off x="5581087" y="1431722"/>
                <a:ext cx="4588898" cy="381269"/>
                <a:chOff x="5581087" y="1431722"/>
                <a:chExt cx="4588898" cy="381269"/>
              </a:xfrm>
            </p:grpSpPr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82851E70-5FF5-ED1E-F660-580D8125A7F4}"/>
                    </a:ext>
                  </a:extLst>
                </p:cNvPr>
                <p:cNvSpPr txBox="1"/>
                <p:nvPr/>
              </p:nvSpPr>
              <p:spPr>
                <a:xfrm>
                  <a:off x="5581087" y="1431722"/>
                  <a:ext cx="6702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Départ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81" name="ZoneTexte 80">
                  <a:extLst>
                    <a:ext uri="{FF2B5EF4-FFF2-40B4-BE49-F238E27FC236}">
                      <a16:creationId xmlns:a16="http://schemas.microsoft.com/office/drawing/2014/main" id="{03858D3F-8F92-3B63-0948-9C060C76851A}"/>
                    </a:ext>
                  </a:extLst>
                </p:cNvPr>
                <p:cNvSpPr txBox="1"/>
                <p:nvPr/>
              </p:nvSpPr>
              <p:spPr>
                <a:xfrm>
                  <a:off x="6251369" y="1436968"/>
                  <a:ext cx="12552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Achat Immédiat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665855EC-573E-BE85-0894-610DEA9E988C}"/>
                    </a:ext>
                  </a:extLst>
                </p:cNvPr>
                <p:cNvSpPr txBox="1"/>
                <p:nvPr/>
              </p:nvSpPr>
              <p:spPr>
                <a:xfrm>
                  <a:off x="7553059" y="1443659"/>
                  <a:ext cx="9741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Prix négocié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83" name="ZoneTexte 82">
                  <a:extLst>
                    <a:ext uri="{FF2B5EF4-FFF2-40B4-BE49-F238E27FC236}">
                      <a16:creationId xmlns:a16="http://schemas.microsoft.com/office/drawing/2014/main" id="{B946B0AD-2A58-1814-00EC-CEB19B29CD3E}"/>
                    </a:ext>
                  </a:extLst>
                </p:cNvPr>
                <p:cNvSpPr txBox="1"/>
                <p:nvPr/>
              </p:nvSpPr>
              <p:spPr>
                <a:xfrm>
                  <a:off x="8434803" y="1534811"/>
                  <a:ext cx="17351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Nombre de négociations</a:t>
                  </a:r>
                  <a:endParaRPr lang="fr-FR" dirty="0"/>
                </a:p>
              </p:txBody>
            </p:sp>
          </p:grpSp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144C291C-0973-5B5A-B478-9CF676D0399D}"/>
                  </a:ext>
                </a:extLst>
              </p:cNvPr>
              <p:cNvSpPr/>
              <p:nvPr/>
            </p:nvSpPr>
            <p:spPr>
              <a:xfrm>
                <a:off x="6438770" y="2710288"/>
                <a:ext cx="1724646" cy="33994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/>
                  <a:t>Accepter l’offre</a:t>
                </a:r>
              </a:p>
            </p:txBody>
          </p: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C13176ED-5D85-98FE-06BE-C3969D445A87}"/>
                  </a:ext>
                </a:extLst>
              </p:cNvPr>
              <p:cNvSpPr/>
              <p:nvPr/>
            </p:nvSpPr>
            <p:spPr>
              <a:xfrm>
                <a:off x="3137982" y="2703827"/>
                <a:ext cx="1724646" cy="3399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Votre prix ici </a:t>
                </a:r>
              </a:p>
            </p:txBody>
          </p:sp>
          <p:sp>
            <p:nvSpPr>
              <p:cNvPr id="78" name="Rectangle : coins arrondis 77">
                <a:extLst>
                  <a:ext uri="{FF2B5EF4-FFF2-40B4-BE49-F238E27FC236}">
                    <a16:creationId xmlns:a16="http://schemas.microsoft.com/office/drawing/2014/main" id="{6468A7D0-4AC9-066A-1DDB-7ADF5DC02239}"/>
                  </a:ext>
                </a:extLst>
              </p:cNvPr>
              <p:cNvSpPr/>
              <p:nvPr/>
            </p:nvSpPr>
            <p:spPr>
              <a:xfrm>
                <a:off x="4922744" y="2703827"/>
                <a:ext cx="962737" cy="33994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bg1"/>
                    </a:solidFill>
                  </a:rPr>
                  <a:t>Négocier</a:t>
                </a:r>
              </a:p>
            </p:txBody>
          </p:sp>
          <p:sp>
            <p:nvSpPr>
              <p:cNvPr id="79" name="Rectangle : coins arrondis 78">
                <a:extLst>
                  <a:ext uri="{FF2B5EF4-FFF2-40B4-BE49-F238E27FC236}">
                    <a16:creationId xmlns:a16="http://schemas.microsoft.com/office/drawing/2014/main" id="{DC9EFE84-126E-2E68-3344-F17A201E2230}"/>
                  </a:ext>
                </a:extLst>
              </p:cNvPr>
              <p:cNvSpPr/>
              <p:nvPr/>
            </p:nvSpPr>
            <p:spPr>
              <a:xfrm>
                <a:off x="8527243" y="2710288"/>
                <a:ext cx="1724646" cy="339941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/>
                  <a:t>Refuser l’offre</a:t>
                </a: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0B7E0B6-6389-9C64-5507-09577C7F6687}"/>
                </a:ext>
              </a:extLst>
            </p:cNvPr>
            <p:cNvSpPr/>
            <p:nvPr/>
          </p:nvSpPr>
          <p:spPr>
            <a:xfrm>
              <a:off x="1638300" y="6671511"/>
              <a:ext cx="9423400" cy="487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63D32F-3054-CDE9-A15F-F600BBF505AF}"/>
              </a:ext>
            </a:extLst>
          </p:cNvPr>
          <p:cNvSpPr txBox="1"/>
          <p:nvPr/>
        </p:nvSpPr>
        <p:spPr>
          <a:xfrm>
            <a:off x="1888958" y="1030386"/>
            <a:ext cx="785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roadway" panose="04040905080B02020502" pitchFamily="82" charset="0"/>
              </a:rPr>
              <a:t>Mon compte client</a:t>
            </a:r>
          </a:p>
        </p:txBody>
      </p:sp>
      <p:pic>
        <p:nvPicPr>
          <p:cNvPr id="6" name="Image 5" descr="Une image contenant véhicule, roue, Véhicule terrestre, voiture&#10;&#10;Description générée automatiquement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D68F0-D6BF-BC80-9B63-24769754FDAA}"/>
              </a:ext>
            </a:extLst>
          </p:cNvPr>
          <p:cNvSpPr/>
          <p:nvPr/>
        </p:nvSpPr>
        <p:spPr>
          <a:xfrm>
            <a:off x="1773655" y="1774658"/>
            <a:ext cx="8644689" cy="278833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35A451-BB4B-77B0-9272-C40532F139A4}"/>
              </a:ext>
            </a:extLst>
          </p:cNvPr>
          <p:cNvSpPr txBox="1"/>
          <p:nvPr/>
        </p:nvSpPr>
        <p:spPr>
          <a:xfrm>
            <a:off x="1773655" y="1812732"/>
            <a:ext cx="144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Information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06C30-CDF8-14C9-95DD-59E04CCBE9F9}"/>
              </a:ext>
            </a:extLst>
          </p:cNvPr>
          <p:cNvSpPr/>
          <p:nvPr/>
        </p:nvSpPr>
        <p:spPr>
          <a:xfrm>
            <a:off x="1884072" y="2217611"/>
            <a:ext cx="1152771" cy="335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général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DAF76A-4C11-EA19-B8C3-8E3DE8C13682}"/>
              </a:ext>
            </a:extLst>
          </p:cNvPr>
          <p:cNvSpPr/>
          <p:nvPr/>
        </p:nvSpPr>
        <p:spPr>
          <a:xfrm>
            <a:off x="3036843" y="2217611"/>
            <a:ext cx="1152771" cy="335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paiement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894E8B7-B63A-F0D8-1A83-8EC9FEBCF0FF}"/>
              </a:ext>
            </a:extLst>
          </p:cNvPr>
          <p:cNvCxnSpPr/>
          <p:nvPr/>
        </p:nvCxnSpPr>
        <p:spPr>
          <a:xfrm>
            <a:off x="4189614" y="2552807"/>
            <a:ext cx="561545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ADD5C60-1DAE-0353-ECAC-1CEE6D56FD25}"/>
              </a:ext>
            </a:extLst>
          </p:cNvPr>
          <p:cNvGrpSpPr/>
          <p:nvPr/>
        </p:nvGrpSpPr>
        <p:grpSpPr>
          <a:xfrm>
            <a:off x="1920171" y="2763328"/>
            <a:ext cx="1397000" cy="1136624"/>
            <a:chOff x="1797551" y="2605890"/>
            <a:chExt cx="1397000" cy="1136624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3A3DF8B-3A6A-99C7-7887-3F3C16D11B43}"/>
                </a:ext>
              </a:extLst>
            </p:cNvPr>
            <p:cNvSpPr txBox="1"/>
            <p:nvPr/>
          </p:nvSpPr>
          <p:spPr>
            <a:xfrm>
              <a:off x="1797551" y="2605890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Nom :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B7D0969B-14FB-B0A9-5888-046503BE497B}"/>
                </a:ext>
              </a:extLst>
            </p:cNvPr>
            <p:cNvSpPr txBox="1"/>
            <p:nvPr/>
          </p:nvSpPr>
          <p:spPr>
            <a:xfrm>
              <a:off x="1797551" y="3030324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Prénom :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D4B0D5AD-E476-8BB1-970D-20012DA6F77B}"/>
                </a:ext>
              </a:extLst>
            </p:cNvPr>
            <p:cNvSpPr txBox="1"/>
            <p:nvPr/>
          </p:nvSpPr>
          <p:spPr>
            <a:xfrm>
              <a:off x="1797551" y="3465515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Mail :</a:t>
              </a: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FDFBA8BB-0398-20F3-3E1D-3384CCEA0CAA}"/>
              </a:ext>
            </a:extLst>
          </p:cNvPr>
          <p:cNvGrpSpPr/>
          <p:nvPr/>
        </p:nvGrpSpPr>
        <p:grpSpPr>
          <a:xfrm>
            <a:off x="6024111" y="2818201"/>
            <a:ext cx="1397000" cy="1014908"/>
            <a:chOff x="1797551" y="3267258"/>
            <a:chExt cx="1397000" cy="1014908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EF26B55-D836-CF0B-1F6D-7870CBE3B6D5}"/>
                </a:ext>
              </a:extLst>
            </p:cNvPr>
            <p:cNvSpPr txBox="1"/>
            <p:nvPr/>
          </p:nvSpPr>
          <p:spPr>
            <a:xfrm>
              <a:off x="1797551" y="3267258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Adresse :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5E766D8E-3220-F985-D4C3-F0135CC27F69}"/>
                </a:ext>
              </a:extLst>
            </p:cNvPr>
            <p:cNvSpPr txBox="1"/>
            <p:nvPr/>
          </p:nvSpPr>
          <p:spPr>
            <a:xfrm>
              <a:off x="1797551" y="3503698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Code postale :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8CF392B1-295A-4725-C6DD-3D989259CDA9}"/>
                </a:ext>
              </a:extLst>
            </p:cNvPr>
            <p:cNvSpPr txBox="1"/>
            <p:nvPr/>
          </p:nvSpPr>
          <p:spPr>
            <a:xfrm>
              <a:off x="1797551" y="3756345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Ville :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78C0B26B-273F-8722-0F19-FF7466C9DF94}"/>
                </a:ext>
              </a:extLst>
            </p:cNvPr>
            <p:cNvSpPr txBox="1"/>
            <p:nvPr/>
          </p:nvSpPr>
          <p:spPr>
            <a:xfrm>
              <a:off x="1797551" y="4005167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Pays :</a:t>
              </a:r>
            </a:p>
          </p:txBody>
        </p:sp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4A21CCC8-3259-0B73-3F1C-7D1997809FD7}"/>
              </a:ext>
            </a:extLst>
          </p:cNvPr>
          <p:cNvSpPr txBox="1"/>
          <p:nvPr/>
        </p:nvSpPr>
        <p:spPr>
          <a:xfrm>
            <a:off x="1693189" y="4636612"/>
            <a:ext cx="204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 négociations :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F4051BC7-E546-EB8D-E712-D3DC8E384840}"/>
              </a:ext>
            </a:extLst>
          </p:cNvPr>
          <p:cNvCxnSpPr>
            <a:cxnSpLocks/>
          </p:cNvCxnSpPr>
          <p:nvPr/>
        </p:nvCxnSpPr>
        <p:spPr>
          <a:xfrm>
            <a:off x="1773655" y="5042007"/>
            <a:ext cx="864468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093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>
            <a:extLst>
              <a:ext uri="{FF2B5EF4-FFF2-40B4-BE49-F238E27FC236}">
                <a16:creationId xmlns:a16="http://schemas.microsoft.com/office/drawing/2014/main" id="{5EA642A7-6E4A-50BB-B4AD-BD91A873BAAE}"/>
              </a:ext>
            </a:extLst>
          </p:cNvPr>
          <p:cNvGrpSpPr/>
          <p:nvPr/>
        </p:nvGrpSpPr>
        <p:grpSpPr>
          <a:xfrm>
            <a:off x="1638300" y="5139777"/>
            <a:ext cx="9423400" cy="2019037"/>
            <a:chOff x="1638300" y="5139777"/>
            <a:chExt cx="9423400" cy="2019037"/>
          </a:xfrm>
        </p:grpSpPr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AD6555E3-8F87-9011-8777-74290295E980}"/>
                </a:ext>
              </a:extLst>
            </p:cNvPr>
            <p:cNvGrpSpPr/>
            <p:nvPr/>
          </p:nvGrpSpPr>
          <p:grpSpPr>
            <a:xfrm>
              <a:off x="1773654" y="5139777"/>
              <a:ext cx="8644689" cy="1816953"/>
              <a:chOff x="1813888" y="1427892"/>
              <a:chExt cx="8644689" cy="1816953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F7CB3AD-4D66-A409-0C87-CB4F82794CF6}"/>
                  </a:ext>
                </a:extLst>
              </p:cNvPr>
              <p:cNvSpPr/>
              <p:nvPr/>
            </p:nvSpPr>
            <p:spPr>
              <a:xfrm>
                <a:off x="1813888" y="1427892"/>
                <a:ext cx="8644689" cy="1816953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F4E3354E-B432-0F0D-4D1A-07AA58B7A068}"/>
                  </a:ext>
                </a:extLst>
              </p:cNvPr>
              <p:cNvGrpSpPr/>
              <p:nvPr/>
            </p:nvGrpSpPr>
            <p:grpSpPr>
              <a:xfrm>
                <a:off x="1863900" y="1638305"/>
                <a:ext cx="7504391" cy="744696"/>
                <a:chOff x="1863900" y="1638305"/>
                <a:chExt cx="9190873" cy="744696"/>
              </a:xfrm>
            </p:grpSpPr>
            <p:pic>
              <p:nvPicPr>
                <p:cNvPr id="83" name="Image 82">
                  <a:extLst>
                    <a:ext uri="{FF2B5EF4-FFF2-40B4-BE49-F238E27FC236}">
                      <a16:creationId xmlns:a16="http://schemas.microsoft.com/office/drawing/2014/main" id="{53FC73FA-8DC5-0CFA-10AA-3F5B7757A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63900" y="1638305"/>
                  <a:ext cx="1193115" cy="744696"/>
                </a:xfrm>
                <a:prstGeom prst="rect">
                  <a:avLst/>
                </a:prstGeom>
              </p:spPr>
            </p:pic>
            <p:sp>
              <p:nvSpPr>
                <p:cNvPr id="84" name="ZoneTexte 83">
                  <a:extLst>
                    <a:ext uri="{FF2B5EF4-FFF2-40B4-BE49-F238E27FC236}">
                      <a16:creationId xmlns:a16="http://schemas.microsoft.com/office/drawing/2014/main" id="{CCD630E9-6FA8-5BCB-D104-33393F7F0339}"/>
                    </a:ext>
                  </a:extLst>
                </p:cNvPr>
                <p:cNvSpPr txBox="1"/>
                <p:nvPr/>
              </p:nvSpPr>
              <p:spPr>
                <a:xfrm>
                  <a:off x="9109585" y="1845485"/>
                  <a:ext cx="16038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120€</a:t>
                  </a:r>
                </a:p>
              </p:txBody>
            </p:sp>
            <p:sp>
              <p:nvSpPr>
                <p:cNvPr id="85" name="ZoneTexte 84">
                  <a:extLst>
                    <a:ext uri="{FF2B5EF4-FFF2-40B4-BE49-F238E27FC236}">
                      <a16:creationId xmlns:a16="http://schemas.microsoft.com/office/drawing/2014/main" id="{364F3B02-A582-B854-E7B5-35C1AC34A951}"/>
                    </a:ext>
                  </a:extLst>
                </p:cNvPr>
                <p:cNvSpPr txBox="1"/>
                <p:nvPr/>
              </p:nvSpPr>
              <p:spPr>
                <a:xfrm>
                  <a:off x="10728973" y="1835335"/>
                  <a:ext cx="325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2</a:t>
                  </a:r>
                </a:p>
              </p:txBody>
            </p:sp>
            <p:sp>
              <p:nvSpPr>
                <p:cNvPr id="86" name="ZoneTexte 85">
                  <a:extLst>
                    <a:ext uri="{FF2B5EF4-FFF2-40B4-BE49-F238E27FC236}">
                      <a16:creationId xmlns:a16="http://schemas.microsoft.com/office/drawing/2014/main" id="{1CD4C821-4637-14C5-FF46-9019D2DFA239}"/>
                    </a:ext>
                  </a:extLst>
                </p:cNvPr>
                <p:cNvSpPr txBox="1"/>
                <p:nvPr/>
              </p:nvSpPr>
              <p:spPr>
                <a:xfrm>
                  <a:off x="3005526" y="1835335"/>
                  <a:ext cx="22873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Titre de l’annonce</a:t>
                  </a:r>
                </a:p>
              </p:txBody>
            </p:sp>
          </p:grpSp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4FBFAECA-617E-CFFD-75D0-BB1382F2E127}"/>
                  </a:ext>
                </a:extLst>
              </p:cNvPr>
              <p:cNvSpPr txBox="1"/>
              <p:nvPr/>
            </p:nvSpPr>
            <p:spPr>
              <a:xfrm>
                <a:off x="6545302" y="1845485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1200€</a:t>
                </a:r>
              </a:p>
            </p:txBody>
          </p:sp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4B0A9032-E444-DACC-8C03-9809748A0A7E}"/>
                  </a:ext>
                </a:extLst>
              </p:cNvPr>
              <p:cNvSpPr txBox="1"/>
              <p:nvPr/>
            </p:nvSpPr>
            <p:spPr>
              <a:xfrm>
                <a:off x="5604490" y="1856764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100€</a:t>
                </a:r>
              </a:p>
            </p:txBody>
          </p:sp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83BE46EC-3A77-DAE2-F311-58FFBEE9FE3F}"/>
                  </a:ext>
                </a:extLst>
              </p:cNvPr>
              <p:cNvSpPr txBox="1"/>
              <p:nvPr/>
            </p:nvSpPr>
            <p:spPr>
              <a:xfrm>
                <a:off x="5581087" y="1431703"/>
                <a:ext cx="670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Départ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988EFE00-D70E-28E9-1BEE-B5561880C10C}"/>
                  </a:ext>
                </a:extLst>
              </p:cNvPr>
              <p:cNvSpPr txBox="1"/>
              <p:nvPr/>
            </p:nvSpPr>
            <p:spPr>
              <a:xfrm>
                <a:off x="6251369" y="1436949"/>
                <a:ext cx="125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Achat Immédiat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347407E6-4FE2-76C4-D086-B16CA1CFD008}"/>
                  </a:ext>
                </a:extLst>
              </p:cNvPr>
              <p:cNvSpPr txBox="1"/>
              <p:nvPr/>
            </p:nvSpPr>
            <p:spPr>
              <a:xfrm>
                <a:off x="7553059" y="1443640"/>
                <a:ext cx="974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Prix négocié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074E8D45-D3ED-2BF8-9317-501764F553E2}"/>
                  </a:ext>
                </a:extLst>
              </p:cNvPr>
              <p:cNvSpPr txBox="1"/>
              <p:nvPr/>
            </p:nvSpPr>
            <p:spPr>
              <a:xfrm>
                <a:off x="8434803" y="1534792"/>
                <a:ext cx="1735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Nombre de négociations</a:t>
                </a:r>
                <a:endParaRPr lang="fr-FR" dirty="0"/>
              </a:p>
            </p:txBody>
          </p: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7A50FF07-64BB-DAB6-A698-BDB3374F99D9}"/>
                  </a:ext>
                </a:extLst>
              </p:cNvPr>
              <p:cNvGrpSpPr/>
              <p:nvPr/>
            </p:nvGrpSpPr>
            <p:grpSpPr>
              <a:xfrm>
                <a:off x="5581087" y="1431722"/>
                <a:ext cx="4588898" cy="381269"/>
                <a:chOff x="5581087" y="1431722"/>
                <a:chExt cx="4588898" cy="381269"/>
              </a:xfrm>
            </p:grpSpPr>
            <p:sp>
              <p:nvSpPr>
                <p:cNvPr id="79" name="ZoneTexte 78">
                  <a:extLst>
                    <a:ext uri="{FF2B5EF4-FFF2-40B4-BE49-F238E27FC236}">
                      <a16:creationId xmlns:a16="http://schemas.microsoft.com/office/drawing/2014/main" id="{49DDA50C-19FD-8460-D967-6E31FEC0851B}"/>
                    </a:ext>
                  </a:extLst>
                </p:cNvPr>
                <p:cNvSpPr txBox="1"/>
                <p:nvPr/>
              </p:nvSpPr>
              <p:spPr>
                <a:xfrm>
                  <a:off x="5581087" y="1431722"/>
                  <a:ext cx="6702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Départ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80" name="ZoneTexte 79">
                  <a:extLst>
                    <a:ext uri="{FF2B5EF4-FFF2-40B4-BE49-F238E27FC236}">
                      <a16:creationId xmlns:a16="http://schemas.microsoft.com/office/drawing/2014/main" id="{694172FA-62FF-1FEB-5D50-0C4AB5E9613E}"/>
                    </a:ext>
                  </a:extLst>
                </p:cNvPr>
                <p:cNvSpPr txBox="1"/>
                <p:nvPr/>
              </p:nvSpPr>
              <p:spPr>
                <a:xfrm>
                  <a:off x="6251369" y="1436968"/>
                  <a:ext cx="12552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Achat Immédiat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81" name="ZoneTexte 80">
                  <a:extLst>
                    <a:ext uri="{FF2B5EF4-FFF2-40B4-BE49-F238E27FC236}">
                      <a16:creationId xmlns:a16="http://schemas.microsoft.com/office/drawing/2014/main" id="{10A9081E-E52E-7554-071E-5DF6112A1B73}"/>
                    </a:ext>
                  </a:extLst>
                </p:cNvPr>
                <p:cNvSpPr txBox="1"/>
                <p:nvPr/>
              </p:nvSpPr>
              <p:spPr>
                <a:xfrm>
                  <a:off x="7553059" y="1443659"/>
                  <a:ext cx="9741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Prix négocié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82" name="ZoneTexte 81">
                  <a:extLst>
                    <a:ext uri="{FF2B5EF4-FFF2-40B4-BE49-F238E27FC236}">
                      <a16:creationId xmlns:a16="http://schemas.microsoft.com/office/drawing/2014/main" id="{F4FC1D8F-3EC8-C1F5-FC07-668EAE7B3EE2}"/>
                    </a:ext>
                  </a:extLst>
                </p:cNvPr>
                <p:cNvSpPr txBox="1"/>
                <p:nvPr/>
              </p:nvSpPr>
              <p:spPr>
                <a:xfrm>
                  <a:off x="8434803" y="1534811"/>
                  <a:ext cx="17351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Nombre de négociations</a:t>
                  </a:r>
                  <a:endParaRPr lang="fr-FR" dirty="0"/>
                </a:p>
              </p:txBody>
            </p:sp>
          </p:grpSp>
          <p:sp>
            <p:nvSpPr>
              <p:cNvPr id="75" name="Rectangle : coins arrondis 74">
                <a:extLst>
                  <a:ext uri="{FF2B5EF4-FFF2-40B4-BE49-F238E27FC236}">
                    <a16:creationId xmlns:a16="http://schemas.microsoft.com/office/drawing/2014/main" id="{A3D0CA5D-0F37-1116-95E6-96EA64735867}"/>
                  </a:ext>
                </a:extLst>
              </p:cNvPr>
              <p:cNvSpPr/>
              <p:nvPr/>
            </p:nvSpPr>
            <p:spPr>
              <a:xfrm>
                <a:off x="6438770" y="2710288"/>
                <a:ext cx="1724646" cy="33994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/>
                  <a:t>Accepter l’offre</a:t>
                </a:r>
              </a:p>
            </p:txBody>
          </p:sp>
          <p:sp>
            <p:nvSpPr>
              <p:cNvPr id="76" name="Rectangle : coins arrondis 75">
                <a:extLst>
                  <a:ext uri="{FF2B5EF4-FFF2-40B4-BE49-F238E27FC236}">
                    <a16:creationId xmlns:a16="http://schemas.microsoft.com/office/drawing/2014/main" id="{0575AEF2-DFC1-CB33-401D-E9094E01068A}"/>
                  </a:ext>
                </a:extLst>
              </p:cNvPr>
              <p:cNvSpPr/>
              <p:nvPr/>
            </p:nvSpPr>
            <p:spPr>
              <a:xfrm>
                <a:off x="3137982" y="2703827"/>
                <a:ext cx="1724646" cy="3399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Votre prix ici </a:t>
                </a:r>
              </a:p>
            </p:txBody>
          </p:sp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A4E4F20C-1979-39D1-21E8-719DE93437BC}"/>
                  </a:ext>
                </a:extLst>
              </p:cNvPr>
              <p:cNvSpPr/>
              <p:nvPr/>
            </p:nvSpPr>
            <p:spPr>
              <a:xfrm>
                <a:off x="4922744" y="2703827"/>
                <a:ext cx="962737" cy="33994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bg1"/>
                    </a:solidFill>
                  </a:rPr>
                  <a:t>Négocier</a:t>
                </a:r>
              </a:p>
            </p:txBody>
          </p:sp>
          <p:sp>
            <p:nvSpPr>
              <p:cNvPr id="78" name="Rectangle : coins arrondis 77">
                <a:extLst>
                  <a:ext uri="{FF2B5EF4-FFF2-40B4-BE49-F238E27FC236}">
                    <a16:creationId xmlns:a16="http://schemas.microsoft.com/office/drawing/2014/main" id="{AA449592-4257-CFE4-2903-8BBA2DBA2B99}"/>
                  </a:ext>
                </a:extLst>
              </p:cNvPr>
              <p:cNvSpPr/>
              <p:nvPr/>
            </p:nvSpPr>
            <p:spPr>
              <a:xfrm>
                <a:off x="8527243" y="2710288"/>
                <a:ext cx="1724646" cy="339941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/>
                  <a:t>Refuser l’offre</a:t>
                </a:r>
              </a:p>
            </p:txBody>
          </p: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7D766E4-C684-7870-9706-F2B258803D7C}"/>
                </a:ext>
              </a:extLst>
            </p:cNvPr>
            <p:cNvSpPr/>
            <p:nvPr/>
          </p:nvSpPr>
          <p:spPr>
            <a:xfrm>
              <a:off x="1638300" y="6671511"/>
              <a:ext cx="9423400" cy="487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63D32F-3054-CDE9-A15F-F600BBF505AF}"/>
              </a:ext>
            </a:extLst>
          </p:cNvPr>
          <p:cNvSpPr txBox="1"/>
          <p:nvPr/>
        </p:nvSpPr>
        <p:spPr>
          <a:xfrm>
            <a:off x="1888958" y="1030386"/>
            <a:ext cx="785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roadway" panose="04040905080B02020502" pitchFamily="82" charset="0"/>
              </a:rPr>
              <a:t>Mon compte client</a:t>
            </a:r>
          </a:p>
        </p:txBody>
      </p:sp>
      <p:pic>
        <p:nvPicPr>
          <p:cNvPr id="6" name="Image 5" descr="Une image contenant véhicule, roue, Véhicule terrestre, voiture&#10;&#10;Description générée automatiquement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D68F0-D6BF-BC80-9B63-24769754FDAA}"/>
              </a:ext>
            </a:extLst>
          </p:cNvPr>
          <p:cNvSpPr/>
          <p:nvPr/>
        </p:nvSpPr>
        <p:spPr>
          <a:xfrm>
            <a:off x="1773655" y="1774658"/>
            <a:ext cx="8644689" cy="278833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35A451-BB4B-77B0-9272-C40532F139A4}"/>
              </a:ext>
            </a:extLst>
          </p:cNvPr>
          <p:cNvSpPr txBox="1"/>
          <p:nvPr/>
        </p:nvSpPr>
        <p:spPr>
          <a:xfrm>
            <a:off x="1773655" y="1812732"/>
            <a:ext cx="144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Information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06C30-CDF8-14C9-95DD-59E04CCBE9F9}"/>
              </a:ext>
            </a:extLst>
          </p:cNvPr>
          <p:cNvSpPr/>
          <p:nvPr/>
        </p:nvSpPr>
        <p:spPr>
          <a:xfrm>
            <a:off x="1884072" y="2217611"/>
            <a:ext cx="1152771" cy="335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général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DAF76A-4C11-EA19-B8C3-8E3DE8C13682}"/>
              </a:ext>
            </a:extLst>
          </p:cNvPr>
          <p:cNvSpPr/>
          <p:nvPr/>
        </p:nvSpPr>
        <p:spPr>
          <a:xfrm>
            <a:off x="3036843" y="2217611"/>
            <a:ext cx="1152771" cy="3351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paiement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894E8B7-B63A-F0D8-1A83-8EC9FEBCF0FF}"/>
              </a:ext>
            </a:extLst>
          </p:cNvPr>
          <p:cNvCxnSpPr/>
          <p:nvPr/>
        </p:nvCxnSpPr>
        <p:spPr>
          <a:xfrm>
            <a:off x="4189614" y="2552807"/>
            <a:ext cx="561545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ADD5C60-1DAE-0353-ECAC-1CEE6D56FD25}"/>
              </a:ext>
            </a:extLst>
          </p:cNvPr>
          <p:cNvGrpSpPr/>
          <p:nvPr/>
        </p:nvGrpSpPr>
        <p:grpSpPr>
          <a:xfrm>
            <a:off x="1920171" y="2763328"/>
            <a:ext cx="1397000" cy="1136624"/>
            <a:chOff x="1797551" y="2605890"/>
            <a:chExt cx="1397000" cy="1136624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3A3DF8B-3A6A-99C7-7887-3F3C16D11B43}"/>
                </a:ext>
              </a:extLst>
            </p:cNvPr>
            <p:cNvSpPr txBox="1"/>
            <p:nvPr/>
          </p:nvSpPr>
          <p:spPr>
            <a:xfrm>
              <a:off x="1797551" y="2605890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Type de la carte :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B7D0969B-14FB-B0A9-5888-046503BE497B}"/>
                </a:ext>
              </a:extLst>
            </p:cNvPr>
            <p:cNvSpPr txBox="1"/>
            <p:nvPr/>
          </p:nvSpPr>
          <p:spPr>
            <a:xfrm>
              <a:off x="1797551" y="3030324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Nom sur la carte :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D4B0D5AD-E476-8BB1-970D-20012DA6F77B}"/>
                </a:ext>
              </a:extLst>
            </p:cNvPr>
            <p:cNvSpPr txBox="1"/>
            <p:nvPr/>
          </p:nvSpPr>
          <p:spPr>
            <a:xfrm>
              <a:off x="1797551" y="3465515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Solde :</a:t>
              </a:r>
            </a:p>
          </p:txBody>
        </p:sp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4A21CCC8-3259-0B73-3F1C-7D1997809FD7}"/>
              </a:ext>
            </a:extLst>
          </p:cNvPr>
          <p:cNvSpPr txBox="1"/>
          <p:nvPr/>
        </p:nvSpPr>
        <p:spPr>
          <a:xfrm>
            <a:off x="1693189" y="4636612"/>
            <a:ext cx="204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 négociations :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F4051BC7-E546-EB8D-E712-D3DC8E384840}"/>
              </a:ext>
            </a:extLst>
          </p:cNvPr>
          <p:cNvCxnSpPr>
            <a:cxnSpLocks/>
          </p:cNvCxnSpPr>
          <p:nvPr/>
        </p:nvCxnSpPr>
        <p:spPr>
          <a:xfrm>
            <a:off x="1773655" y="5042007"/>
            <a:ext cx="864468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56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e 79">
            <a:extLst>
              <a:ext uri="{FF2B5EF4-FFF2-40B4-BE49-F238E27FC236}">
                <a16:creationId xmlns:a16="http://schemas.microsoft.com/office/drawing/2014/main" id="{3C02D0F7-A932-DBD4-46D8-40352FF51CD8}"/>
              </a:ext>
            </a:extLst>
          </p:cNvPr>
          <p:cNvGrpSpPr/>
          <p:nvPr/>
        </p:nvGrpSpPr>
        <p:grpSpPr>
          <a:xfrm>
            <a:off x="1638172" y="5276177"/>
            <a:ext cx="8725155" cy="1770852"/>
            <a:chOff x="1733422" y="856969"/>
            <a:chExt cx="8725155" cy="1770852"/>
          </a:xfrm>
        </p:grpSpPr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6EFF7CC0-4EDA-8C09-52DB-4B363803CA65}"/>
                </a:ext>
              </a:extLst>
            </p:cNvPr>
            <p:cNvGrpSpPr/>
            <p:nvPr/>
          </p:nvGrpSpPr>
          <p:grpSpPr>
            <a:xfrm>
              <a:off x="1733422" y="856969"/>
              <a:ext cx="8725155" cy="405395"/>
              <a:chOff x="1693189" y="4636612"/>
              <a:chExt cx="8725155" cy="405395"/>
            </a:xfrm>
          </p:grpSpPr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FAEC572A-25FA-89B4-4215-203B57C0C956}"/>
                  </a:ext>
                </a:extLst>
              </p:cNvPr>
              <p:cNvSpPr txBox="1"/>
              <p:nvPr/>
            </p:nvSpPr>
            <p:spPr>
              <a:xfrm>
                <a:off x="1693189" y="4636612"/>
                <a:ext cx="2586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Mes enchères  en cours:</a:t>
                </a:r>
              </a:p>
            </p:txBody>
          </p:sp>
          <p:cxnSp>
            <p:nvCxnSpPr>
              <p:cNvPr id="98" name="Connecteur droit 97">
                <a:extLst>
                  <a:ext uri="{FF2B5EF4-FFF2-40B4-BE49-F238E27FC236}">
                    <a16:creationId xmlns:a16="http://schemas.microsoft.com/office/drawing/2014/main" id="{809E0080-1570-B7A8-391F-3BF803147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3655" y="5042007"/>
                <a:ext cx="864468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601AB640-0F0D-164B-4AF7-2DA826145B05}"/>
                </a:ext>
              </a:extLst>
            </p:cNvPr>
            <p:cNvGrpSpPr/>
            <p:nvPr/>
          </p:nvGrpSpPr>
          <p:grpSpPr>
            <a:xfrm>
              <a:off x="1813888" y="1427893"/>
              <a:ext cx="8644689" cy="1199928"/>
              <a:chOff x="1813888" y="1427893"/>
              <a:chExt cx="8644689" cy="1199928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99E0DD8-C005-4545-C400-3E2FC22915CB}"/>
                  </a:ext>
                </a:extLst>
              </p:cNvPr>
              <p:cNvSpPr/>
              <p:nvPr/>
            </p:nvSpPr>
            <p:spPr>
              <a:xfrm>
                <a:off x="1813888" y="1427893"/>
                <a:ext cx="8644689" cy="1199928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B205ED7D-6297-6DED-FB86-F3A539904565}"/>
                  </a:ext>
                </a:extLst>
              </p:cNvPr>
              <p:cNvGrpSpPr/>
              <p:nvPr/>
            </p:nvGrpSpPr>
            <p:grpSpPr>
              <a:xfrm>
                <a:off x="1863900" y="1638305"/>
                <a:ext cx="7504391" cy="744696"/>
                <a:chOff x="1863900" y="1638305"/>
                <a:chExt cx="9190873" cy="744696"/>
              </a:xfrm>
            </p:grpSpPr>
            <p:pic>
              <p:nvPicPr>
                <p:cNvPr id="93" name="Image 92">
                  <a:extLst>
                    <a:ext uri="{FF2B5EF4-FFF2-40B4-BE49-F238E27FC236}">
                      <a16:creationId xmlns:a16="http://schemas.microsoft.com/office/drawing/2014/main" id="{0E06FAEC-3453-63A5-CABD-99A74476C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63900" y="1638305"/>
                  <a:ext cx="1193115" cy="744696"/>
                </a:xfrm>
                <a:prstGeom prst="rect">
                  <a:avLst/>
                </a:prstGeom>
              </p:spPr>
            </p:pic>
            <p:sp>
              <p:nvSpPr>
                <p:cNvPr id="94" name="ZoneTexte 93">
                  <a:extLst>
                    <a:ext uri="{FF2B5EF4-FFF2-40B4-BE49-F238E27FC236}">
                      <a16:creationId xmlns:a16="http://schemas.microsoft.com/office/drawing/2014/main" id="{FD4F1791-5590-5CE5-9727-AFFC92E98BD9}"/>
                    </a:ext>
                  </a:extLst>
                </p:cNvPr>
                <p:cNvSpPr txBox="1"/>
                <p:nvPr/>
              </p:nvSpPr>
              <p:spPr>
                <a:xfrm>
                  <a:off x="9109585" y="1845485"/>
                  <a:ext cx="16038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120€</a:t>
                  </a:r>
                </a:p>
              </p:txBody>
            </p:sp>
            <p:sp>
              <p:nvSpPr>
                <p:cNvPr id="95" name="ZoneTexte 94">
                  <a:extLst>
                    <a:ext uri="{FF2B5EF4-FFF2-40B4-BE49-F238E27FC236}">
                      <a16:creationId xmlns:a16="http://schemas.microsoft.com/office/drawing/2014/main" id="{9859B933-A527-2A08-5271-2837F2E40344}"/>
                    </a:ext>
                  </a:extLst>
                </p:cNvPr>
                <p:cNvSpPr txBox="1"/>
                <p:nvPr/>
              </p:nvSpPr>
              <p:spPr>
                <a:xfrm>
                  <a:off x="10728973" y="1835335"/>
                  <a:ext cx="325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fr-FR" sz="1400" dirty="0"/>
                </a:p>
              </p:txBody>
            </p:sp>
            <p:sp>
              <p:nvSpPr>
                <p:cNvPr id="96" name="ZoneTexte 95">
                  <a:extLst>
                    <a:ext uri="{FF2B5EF4-FFF2-40B4-BE49-F238E27FC236}">
                      <a16:creationId xmlns:a16="http://schemas.microsoft.com/office/drawing/2014/main" id="{A3E84F9E-E0E0-7D7E-EFA5-43D46EC2E51E}"/>
                    </a:ext>
                  </a:extLst>
                </p:cNvPr>
                <p:cNvSpPr txBox="1"/>
                <p:nvPr/>
              </p:nvSpPr>
              <p:spPr>
                <a:xfrm>
                  <a:off x="3005526" y="1835335"/>
                  <a:ext cx="22873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Titre de l’annonce</a:t>
                  </a:r>
                </a:p>
              </p:txBody>
            </p:sp>
          </p:grpSp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20C0889F-F83F-920C-134A-E959F221E18B}"/>
                  </a:ext>
                </a:extLst>
              </p:cNvPr>
              <p:cNvSpPr txBox="1"/>
              <p:nvPr/>
            </p:nvSpPr>
            <p:spPr>
              <a:xfrm>
                <a:off x="6545302" y="1845485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1200€</a:t>
                </a: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C47CC79C-3E35-83AE-513A-5EBD780737A8}"/>
                  </a:ext>
                </a:extLst>
              </p:cNvPr>
              <p:cNvSpPr txBox="1"/>
              <p:nvPr/>
            </p:nvSpPr>
            <p:spPr>
              <a:xfrm>
                <a:off x="5604490" y="1856764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100€</a:t>
                </a:r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3394D13D-61E8-774E-E235-1A8651BE568E}"/>
                  </a:ext>
                </a:extLst>
              </p:cNvPr>
              <p:cNvSpPr txBox="1"/>
              <p:nvPr/>
            </p:nvSpPr>
            <p:spPr>
              <a:xfrm>
                <a:off x="5581087" y="1431703"/>
                <a:ext cx="670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Départ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063879A4-2A70-9AF7-96BA-924E7D1710E6}"/>
                  </a:ext>
                </a:extLst>
              </p:cNvPr>
              <p:cNvSpPr txBox="1"/>
              <p:nvPr/>
            </p:nvSpPr>
            <p:spPr>
              <a:xfrm>
                <a:off x="6251369" y="1436949"/>
                <a:ext cx="125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Achat Immédiat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21D25B09-D266-5330-CB51-EC851B9E152D}"/>
                  </a:ext>
                </a:extLst>
              </p:cNvPr>
              <p:cNvSpPr txBox="1"/>
              <p:nvPr/>
            </p:nvSpPr>
            <p:spPr>
              <a:xfrm>
                <a:off x="7553059" y="1443640"/>
                <a:ext cx="974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Prix Actuel</a:t>
                </a:r>
                <a:r>
                  <a:rPr lang="fr-FR" dirty="0"/>
                  <a:t> </a:t>
                </a:r>
              </a:p>
            </p:txBody>
          </p: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0BA60BD6-C7F3-B35E-2C08-C1BA172AC027}"/>
                  </a:ext>
                </a:extLst>
              </p:cNvPr>
              <p:cNvGrpSpPr/>
              <p:nvPr/>
            </p:nvGrpSpPr>
            <p:grpSpPr>
              <a:xfrm>
                <a:off x="5581087" y="1431722"/>
                <a:ext cx="1925493" cy="374578"/>
                <a:chOff x="5581087" y="1431722"/>
                <a:chExt cx="1925493" cy="374578"/>
              </a:xfrm>
            </p:grpSpPr>
            <p:sp>
              <p:nvSpPr>
                <p:cNvPr id="91" name="ZoneTexte 90">
                  <a:extLst>
                    <a:ext uri="{FF2B5EF4-FFF2-40B4-BE49-F238E27FC236}">
                      <a16:creationId xmlns:a16="http://schemas.microsoft.com/office/drawing/2014/main" id="{78DD11F1-58B8-6119-6D21-108633BCF743}"/>
                    </a:ext>
                  </a:extLst>
                </p:cNvPr>
                <p:cNvSpPr txBox="1"/>
                <p:nvPr/>
              </p:nvSpPr>
              <p:spPr>
                <a:xfrm>
                  <a:off x="5581087" y="1431722"/>
                  <a:ext cx="6702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Départ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92" name="ZoneTexte 91">
                  <a:extLst>
                    <a:ext uri="{FF2B5EF4-FFF2-40B4-BE49-F238E27FC236}">
                      <a16:creationId xmlns:a16="http://schemas.microsoft.com/office/drawing/2014/main" id="{57E1254A-7A0D-77D0-8083-C07559B5539B}"/>
                    </a:ext>
                  </a:extLst>
                </p:cNvPr>
                <p:cNvSpPr txBox="1"/>
                <p:nvPr/>
              </p:nvSpPr>
              <p:spPr>
                <a:xfrm>
                  <a:off x="6251369" y="1436968"/>
                  <a:ext cx="12552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Achat Immédiat</a:t>
                  </a:r>
                  <a:r>
                    <a:rPr lang="fr-FR" dirty="0"/>
                    <a:t> </a:t>
                  </a:r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14177C1-0747-7E08-B781-23C6BDE89EDA}"/>
              </a:ext>
            </a:extLst>
          </p:cNvPr>
          <p:cNvSpPr/>
          <p:nvPr/>
        </p:nvSpPr>
        <p:spPr>
          <a:xfrm>
            <a:off x="1638300" y="6671511"/>
            <a:ext cx="9423400" cy="487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pic>
        <p:nvPicPr>
          <p:cNvPr id="6" name="Image 5" descr="Une image contenant véhicule, roue, Véhicule terrestre, voiture&#10;&#10;Description générée automatiquement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D179D1-4887-EBB8-14CE-80958731F345}"/>
              </a:ext>
            </a:extLst>
          </p:cNvPr>
          <p:cNvGrpSpPr/>
          <p:nvPr/>
        </p:nvGrpSpPr>
        <p:grpSpPr>
          <a:xfrm>
            <a:off x="1733422" y="856969"/>
            <a:ext cx="8725155" cy="405395"/>
            <a:chOff x="1693189" y="4636612"/>
            <a:chExt cx="8725155" cy="405395"/>
          </a:xfrm>
        </p:grpSpPr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4A21CCC8-3259-0B73-3F1C-7D1997809FD7}"/>
                </a:ext>
              </a:extLst>
            </p:cNvPr>
            <p:cNvSpPr txBox="1"/>
            <p:nvPr/>
          </p:nvSpPr>
          <p:spPr>
            <a:xfrm>
              <a:off x="1693189" y="4636612"/>
              <a:ext cx="2048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Mes négociations :</a:t>
              </a: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F4051BC7-E546-EB8D-E712-D3DC8E384840}"/>
                </a:ext>
              </a:extLst>
            </p:cNvPr>
            <p:cNvCxnSpPr>
              <a:cxnSpLocks/>
            </p:cNvCxnSpPr>
            <p:nvPr/>
          </p:nvCxnSpPr>
          <p:spPr>
            <a:xfrm>
              <a:off x="1773655" y="5042007"/>
              <a:ext cx="86446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15941A84-BCF6-95A2-E11E-749D21A8746B}"/>
              </a:ext>
            </a:extLst>
          </p:cNvPr>
          <p:cNvGrpSpPr/>
          <p:nvPr/>
        </p:nvGrpSpPr>
        <p:grpSpPr>
          <a:xfrm>
            <a:off x="1813888" y="1427892"/>
            <a:ext cx="8644689" cy="1816953"/>
            <a:chOff x="1813888" y="1427892"/>
            <a:chExt cx="8644689" cy="18169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AB9842-D2B4-F98F-210D-A7A5E0086593}"/>
                </a:ext>
              </a:extLst>
            </p:cNvPr>
            <p:cNvSpPr/>
            <p:nvPr/>
          </p:nvSpPr>
          <p:spPr>
            <a:xfrm>
              <a:off x="1813888" y="1427892"/>
              <a:ext cx="8644689" cy="1816953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B66F4142-10DB-B32E-10EA-9FA4B02B9308}"/>
                </a:ext>
              </a:extLst>
            </p:cNvPr>
            <p:cNvGrpSpPr/>
            <p:nvPr/>
          </p:nvGrpSpPr>
          <p:grpSpPr>
            <a:xfrm>
              <a:off x="1863900" y="1638305"/>
              <a:ext cx="7504391" cy="744696"/>
              <a:chOff x="1863900" y="1638305"/>
              <a:chExt cx="9190873" cy="744696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B014222A-5BDC-F7EE-8286-A288DB7AA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63900" y="1638305"/>
                <a:ext cx="1193115" cy="744696"/>
              </a:xfrm>
              <a:prstGeom prst="rect">
                <a:avLst/>
              </a:prstGeom>
            </p:spPr>
          </p:pic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7729548-A744-845E-3923-C0C185E59782}"/>
                  </a:ext>
                </a:extLst>
              </p:cNvPr>
              <p:cNvSpPr txBox="1"/>
              <p:nvPr/>
            </p:nvSpPr>
            <p:spPr>
              <a:xfrm>
                <a:off x="9109585" y="1845485"/>
                <a:ext cx="1603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120€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3BD4ED2-AAD8-E8C3-3FFC-C700978FDE36}"/>
                  </a:ext>
                </a:extLst>
              </p:cNvPr>
              <p:cNvSpPr txBox="1"/>
              <p:nvPr/>
            </p:nvSpPr>
            <p:spPr>
              <a:xfrm>
                <a:off x="10728973" y="1835335"/>
                <a:ext cx="32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2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0837842-925F-9A3C-0F79-F32F2292E42B}"/>
                  </a:ext>
                </a:extLst>
              </p:cNvPr>
              <p:cNvSpPr txBox="1"/>
              <p:nvPr/>
            </p:nvSpPr>
            <p:spPr>
              <a:xfrm>
                <a:off x="3005526" y="1835335"/>
                <a:ext cx="22873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Titre de l’annonce</a:t>
                </a:r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332C899-F465-2934-C8BC-1CD7BEF61CBE}"/>
                </a:ext>
              </a:extLst>
            </p:cNvPr>
            <p:cNvSpPr txBox="1"/>
            <p:nvPr/>
          </p:nvSpPr>
          <p:spPr>
            <a:xfrm>
              <a:off x="6545302" y="1845485"/>
              <a:ext cx="674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1200€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A998CDE-3E3D-8FB9-8E52-1A258BA58556}"/>
                </a:ext>
              </a:extLst>
            </p:cNvPr>
            <p:cNvSpPr txBox="1"/>
            <p:nvPr/>
          </p:nvSpPr>
          <p:spPr>
            <a:xfrm>
              <a:off x="5604490" y="1856764"/>
              <a:ext cx="674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100€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82E2161-5559-66C2-18DF-319267820993}"/>
                </a:ext>
              </a:extLst>
            </p:cNvPr>
            <p:cNvSpPr txBox="1"/>
            <p:nvPr/>
          </p:nvSpPr>
          <p:spPr>
            <a:xfrm>
              <a:off x="5581087" y="1431703"/>
              <a:ext cx="67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accent5">
                      <a:lumMod val="75000"/>
                    </a:schemeClr>
                  </a:solidFill>
                </a:rPr>
                <a:t>Départ</a:t>
              </a:r>
              <a:r>
                <a:rPr lang="fr-FR" dirty="0"/>
                <a:t> 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C991FC4-A137-5D33-533F-42DCBDEF6750}"/>
                </a:ext>
              </a:extLst>
            </p:cNvPr>
            <p:cNvSpPr txBox="1"/>
            <p:nvPr/>
          </p:nvSpPr>
          <p:spPr>
            <a:xfrm>
              <a:off x="6251369" y="1436949"/>
              <a:ext cx="125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chemeClr val="accent5">
                      <a:lumMod val="75000"/>
                    </a:schemeClr>
                  </a:solidFill>
                </a:rPr>
                <a:t>Achat Immédiat</a:t>
              </a:r>
              <a:r>
                <a:rPr lang="fr-FR" dirty="0"/>
                <a:t> 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FDA7F3D-4A27-0916-F01A-2CC075313994}"/>
                </a:ext>
              </a:extLst>
            </p:cNvPr>
            <p:cNvSpPr txBox="1"/>
            <p:nvPr/>
          </p:nvSpPr>
          <p:spPr>
            <a:xfrm>
              <a:off x="7553059" y="1443640"/>
              <a:ext cx="974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accent5">
                      <a:lumMod val="75000"/>
                    </a:schemeClr>
                  </a:solidFill>
                </a:rPr>
                <a:t>Prix négocié</a:t>
              </a:r>
              <a:r>
                <a:rPr lang="fr-FR" dirty="0"/>
                <a:t> 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61787A2-4818-2F6E-9B38-4B5E42FF3D66}"/>
                </a:ext>
              </a:extLst>
            </p:cNvPr>
            <p:cNvSpPr txBox="1"/>
            <p:nvPr/>
          </p:nvSpPr>
          <p:spPr>
            <a:xfrm>
              <a:off x="8434803" y="1534792"/>
              <a:ext cx="1735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accent5">
                      <a:lumMod val="75000"/>
                    </a:schemeClr>
                  </a:solidFill>
                </a:rPr>
                <a:t>Nombre de négociations</a:t>
              </a:r>
              <a:endParaRPr lang="fr-FR" dirty="0"/>
            </a:p>
          </p:txBody>
        </p: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F7FED5A2-B761-1914-3485-FF1EFA330336}"/>
                </a:ext>
              </a:extLst>
            </p:cNvPr>
            <p:cNvGrpSpPr/>
            <p:nvPr/>
          </p:nvGrpSpPr>
          <p:grpSpPr>
            <a:xfrm>
              <a:off x="5581087" y="1431722"/>
              <a:ext cx="4588898" cy="381269"/>
              <a:chOff x="5581087" y="1431722"/>
              <a:chExt cx="4588898" cy="381269"/>
            </a:xfrm>
          </p:grpSpPr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E12F4E24-3F66-1217-D38E-7C3310736138}"/>
                  </a:ext>
                </a:extLst>
              </p:cNvPr>
              <p:cNvSpPr txBox="1"/>
              <p:nvPr/>
            </p:nvSpPr>
            <p:spPr>
              <a:xfrm>
                <a:off x="5581087" y="1431722"/>
                <a:ext cx="670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Départ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C586609E-5127-C4FF-C49B-C8831DE7EB66}"/>
                  </a:ext>
                </a:extLst>
              </p:cNvPr>
              <p:cNvSpPr txBox="1"/>
              <p:nvPr/>
            </p:nvSpPr>
            <p:spPr>
              <a:xfrm>
                <a:off x="6251369" y="1436968"/>
                <a:ext cx="125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Achat Immédiat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A31E74A-0CEF-198B-80F0-A9FB3EE059DD}"/>
                  </a:ext>
                </a:extLst>
              </p:cNvPr>
              <p:cNvSpPr txBox="1"/>
              <p:nvPr/>
            </p:nvSpPr>
            <p:spPr>
              <a:xfrm>
                <a:off x="7553059" y="1443659"/>
                <a:ext cx="974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Prix négocié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D3E69944-5531-A22D-7285-98B5E02DA682}"/>
                  </a:ext>
                </a:extLst>
              </p:cNvPr>
              <p:cNvSpPr txBox="1"/>
              <p:nvPr/>
            </p:nvSpPr>
            <p:spPr>
              <a:xfrm>
                <a:off x="8434803" y="1534811"/>
                <a:ext cx="1735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Nombre de négociations</a:t>
                </a:r>
                <a:endParaRPr lang="fr-FR" dirty="0"/>
              </a:p>
            </p:txBody>
          </p:sp>
        </p:grp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16FA53E1-72B8-8A65-6E0F-72F3EB6C82F4}"/>
                </a:ext>
              </a:extLst>
            </p:cNvPr>
            <p:cNvSpPr/>
            <p:nvPr/>
          </p:nvSpPr>
          <p:spPr>
            <a:xfrm>
              <a:off x="6438770" y="2710288"/>
              <a:ext cx="1724646" cy="33994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Accepter l’offre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2B5B208A-7413-13F8-FDAA-F6A9E9C43768}"/>
                </a:ext>
              </a:extLst>
            </p:cNvPr>
            <p:cNvSpPr/>
            <p:nvPr/>
          </p:nvSpPr>
          <p:spPr>
            <a:xfrm>
              <a:off x="3137982" y="2703827"/>
              <a:ext cx="1724646" cy="33994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Votre prix ici </a:t>
              </a:r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FFCD8D54-A6BA-E266-86DF-2668305D53E9}"/>
                </a:ext>
              </a:extLst>
            </p:cNvPr>
            <p:cNvSpPr/>
            <p:nvPr/>
          </p:nvSpPr>
          <p:spPr>
            <a:xfrm>
              <a:off x="4922744" y="2703827"/>
              <a:ext cx="962737" cy="33994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chemeClr val="bg1"/>
                  </a:solidFill>
                </a:rPr>
                <a:t>Négocier</a:t>
              </a:r>
            </a:p>
          </p:txBody>
        </p:sp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5DBE1E5C-64B9-8CFA-25AE-A7FFDD1A2EAA}"/>
                </a:ext>
              </a:extLst>
            </p:cNvPr>
            <p:cNvSpPr/>
            <p:nvPr/>
          </p:nvSpPr>
          <p:spPr>
            <a:xfrm>
              <a:off x="8527243" y="2710288"/>
              <a:ext cx="1724646" cy="33994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Refuser l’offre</a:t>
              </a: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B02A05AA-ED00-561B-8F9C-2EF358F3BC24}"/>
              </a:ext>
            </a:extLst>
          </p:cNvPr>
          <p:cNvGrpSpPr/>
          <p:nvPr/>
        </p:nvGrpSpPr>
        <p:grpSpPr>
          <a:xfrm>
            <a:off x="1733422" y="3780290"/>
            <a:ext cx="8725155" cy="1392588"/>
            <a:chOff x="1733422" y="3780290"/>
            <a:chExt cx="10427813" cy="1392588"/>
          </a:xfrm>
        </p:grpSpPr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2F3C784D-EED3-BC84-0EB9-28B29ED9A818}"/>
                </a:ext>
              </a:extLst>
            </p:cNvPr>
            <p:cNvSpPr txBox="1"/>
            <p:nvPr/>
          </p:nvSpPr>
          <p:spPr>
            <a:xfrm>
              <a:off x="1935920" y="3785607"/>
              <a:ext cx="16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Objets</a:t>
              </a:r>
              <a:r>
                <a:rPr lang="fr-FR" dirty="0"/>
                <a:t> 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AD6433EB-FA26-D552-598D-E9392410CDF6}"/>
                </a:ext>
              </a:extLst>
            </p:cNvPr>
            <p:cNvSpPr txBox="1"/>
            <p:nvPr/>
          </p:nvSpPr>
          <p:spPr>
            <a:xfrm>
              <a:off x="7737733" y="3780290"/>
              <a:ext cx="1603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Prix 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57C282C8-95CB-7BCB-9079-2F9D1BFFC867}"/>
                </a:ext>
              </a:extLst>
            </p:cNvPr>
            <p:cNvSpPr txBox="1"/>
            <p:nvPr/>
          </p:nvSpPr>
          <p:spPr>
            <a:xfrm>
              <a:off x="10113092" y="3785607"/>
              <a:ext cx="1603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Vendu par  </a:t>
              </a:r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93838CBE-D671-AA16-BE55-2DE2353C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804" y="4271829"/>
              <a:ext cx="1193115" cy="74469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9E7C40E9-1110-DD66-8A9F-0E0F7079FD04}"/>
                </a:ext>
              </a:extLst>
            </p:cNvPr>
            <p:cNvSpPr txBox="1"/>
            <p:nvPr/>
          </p:nvSpPr>
          <p:spPr>
            <a:xfrm>
              <a:off x="7776268" y="4459511"/>
              <a:ext cx="1603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120€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1246A7A6-C3F8-C91B-E7DE-83FFE1900069}"/>
                </a:ext>
              </a:extLst>
            </p:cNvPr>
            <p:cNvSpPr txBox="1"/>
            <p:nvPr/>
          </p:nvSpPr>
          <p:spPr>
            <a:xfrm>
              <a:off x="10113092" y="4459511"/>
              <a:ext cx="1603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Nom Vendeur</a:t>
              </a:r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D78C312E-EE41-DC92-D0EC-9BD75D1DE94C}"/>
                </a:ext>
              </a:extLst>
            </p:cNvPr>
            <p:cNvSpPr txBox="1"/>
            <p:nvPr/>
          </p:nvSpPr>
          <p:spPr>
            <a:xfrm>
              <a:off x="3146510" y="4459511"/>
              <a:ext cx="2287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Titre de l’annonce</a:t>
              </a:r>
            </a:p>
          </p:txBody>
        </p: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E486D3F4-4B3D-813B-D97F-88358B3AD741}"/>
                </a:ext>
              </a:extLst>
            </p:cNvPr>
            <p:cNvCxnSpPr/>
            <p:nvPr/>
          </p:nvCxnSpPr>
          <p:spPr>
            <a:xfrm>
              <a:off x="1763804" y="4149622"/>
              <a:ext cx="103974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E4E1C241-EA41-740C-744E-0E3D296A2088}"/>
                </a:ext>
              </a:extLst>
            </p:cNvPr>
            <p:cNvCxnSpPr/>
            <p:nvPr/>
          </p:nvCxnSpPr>
          <p:spPr>
            <a:xfrm>
              <a:off x="1733422" y="5172878"/>
              <a:ext cx="1039743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B5231CD-7A7F-A177-F951-B1436EBE7E07}"/>
              </a:ext>
            </a:extLst>
          </p:cNvPr>
          <p:cNvGrpSpPr/>
          <p:nvPr/>
        </p:nvGrpSpPr>
        <p:grpSpPr>
          <a:xfrm>
            <a:off x="1733422" y="3389828"/>
            <a:ext cx="8725155" cy="405395"/>
            <a:chOff x="1693189" y="4636612"/>
            <a:chExt cx="8725155" cy="405395"/>
          </a:xfrm>
        </p:grpSpPr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03F20B98-271C-21DB-8BCC-CE97D5D735C8}"/>
                </a:ext>
              </a:extLst>
            </p:cNvPr>
            <p:cNvSpPr txBox="1"/>
            <p:nvPr/>
          </p:nvSpPr>
          <p:spPr>
            <a:xfrm>
              <a:off x="1693189" y="4636612"/>
              <a:ext cx="2629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Mon historique d’achat :</a:t>
              </a:r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62F17ACE-E95D-EF86-A1CD-252D0F431EE7}"/>
                </a:ext>
              </a:extLst>
            </p:cNvPr>
            <p:cNvCxnSpPr>
              <a:cxnSpLocks/>
            </p:cNvCxnSpPr>
            <p:nvPr/>
          </p:nvCxnSpPr>
          <p:spPr>
            <a:xfrm>
              <a:off x="1773655" y="5042007"/>
              <a:ext cx="86446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9616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pic>
        <p:nvPicPr>
          <p:cNvPr id="6" name="Image 5" descr="Une image contenant véhicule, roue, Véhicule terrestre, voiture&#10;&#10;Description générée automatiquement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FA9200E-CD57-2E31-1C23-C32FD2057FF0}"/>
              </a:ext>
            </a:extLst>
          </p:cNvPr>
          <p:cNvGrpSpPr/>
          <p:nvPr/>
        </p:nvGrpSpPr>
        <p:grpSpPr>
          <a:xfrm>
            <a:off x="1733422" y="856969"/>
            <a:ext cx="8725155" cy="1770852"/>
            <a:chOff x="1733422" y="856969"/>
            <a:chExt cx="8725155" cy="1770852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0FD179D1-4887-EBB8-14CE-80958731F345}"/>
                </a:ext>
              </a:extLst>
            </p:cNvPr>
            <p:cNvGrpSpPr/>
            <p:nvPr/>
          </p:nvGrpSpPr>
          <p:grpSpPr>
            <a:xfrm>
              <a:off x="1733422" y="856969"/>
              <a:ext cx="8725155" cy="405395"/>
              <a:chOff x="1693189" y="4636612"/>
              <a:chExt cx="8725155" cy="405395"/>
            </a:xfrm>
          </p:grpSpPr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4A21CCC8-3259-0B73-3F1C-7D1997809FD7}"/>
                  </a:ext>
                </a:extLst>
              </p:cNvPr>
              <p:cNvSpPr txBox="1"/>
              <p:nvPr/>
            </p:nvSpPr>
            <p:spPr>
              <a:xfrm>
                <a:off x="1693189" y="4636612"/>
                <a:ext cx="2586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Mes enchères  en cours:</a:t>
                </a:r>
              </a:p>
            </p:txBody>
          </p: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F4051BC7-E546-EB8D-E712-D3DC8E384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3655" y="5042007"/>
                <a:ext cx="864468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3E605097-2A7F-8B06-370A-777C3864169A}"/>
                </a:ext>
              </a:extLst>
            </p:cNvPr>
            <p:cNvGrpSpPr/>
            <p:nvPr/>
          </p:nvGrpSpPr>
          <p:grpSpPr>
            <a:xfrm>
              <a:off x="1813888" y="1427893"/>
              <a:ext cx="8644689" cy="1199928"/>
              <a:chOff x="1813888" y="1427893"/>
              <a:chExt cx="8644689" cy="119992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AB9842-D2B4-F98F-210D-A7A5E0086593}"/>
                  </a:ext>
                </a:extLst>
              </p:cNvPr>
              <p:cNvSpPr/>
              <p:nvPr/>
            </p:nvSpPr>
            <p:spPr>
              <a:xfrm>
                <a:off x="1813888" y="1427893"/>
                <a:ext cx="8644689" cy="1199928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B66F4142-10DB-B32E-10EA-9FA4B02B9308}"/>
                  </a:ext>
                </a:extLst>
              </p:cNvPr>
              <p:cNvGrpSpPr/>
              <p:nvPr/>
            </p:nvGrpSpPr>
            <p:grpSpPr>
              <a:xfrm>
                <a:off x="1863900" y="1638305"/>
                <a:ext cx="7504391" cy="744696"/>
                <a:chOff x="1863900" y="1638305"/>
                <a:chExt cx="9190873" cy="744696"/>
              </a:xfrm>
            </p:grpSpPr>
            <p:pic>
              <p:nvPicPr>
                <p:cNvPr id="10" name="Image 9">
                  <a:extLst>
                    <a:ext uri="{FF2B5EF4-FFF2-40B4-BE49-F238E27FC236}">
                      <a16:creationId xmlns:a16="http://schemas.microsoft.com/office/drawing/2014/main" id="{B014222A-5BDC-F7EE-8286-A288DB7AA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63900" y="1638305"/>
                  <a:ext cx="1193115" cy="744696"/>
                </a:xfrm>
                <a:prstGeom prst="rect">
                  <a:avLst/>
                </a:prstGeom>
              </p:spPr>
            </p:pic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07729548-A744-845E-3923-C0C185E59782}"/>
                    </a:ext>
                  </a:extLst>
                </p:cNvPr>
                <p:cNvSpPr txBox="1"/>
                <p:nvPr/>
              </p:nvSpPr>
              <p:spPr>
                <a:xfrm>
                  <a:off x="9109585" y="1845485"/>
                  <a:ext cx="16038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120€</a:t>
                  </a:r>
                </a:p>
              </p:txBody>
            </p:sp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53BD4ED2-AAD8-E8C3-3FFC-C700978FDE36}"/>
                    </a:ext>
                  </a:extLst>
                </p:cNvPr>
                <p:cNvSpPr txBox="1"/>
                <p:nvPr/>
              </p:nvSpPr>
              <p:spPr>
                <a:xfrm>
                  <a:off x="10728973" y="1835335"/>
                  <a:ext cx="325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fr-FR" sz="1400" dirty="0"/>
                </a:p>
              </p:txBody>
            </p:sp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E0837842-925F-9A3C-0F79-F32F2292E42B}"/>
                    </a:ext>
                  </a:extLst>
                </p:cNvPr>
                <p:cNvSpPr txBox="1"/>
                <p:nvPr/>
              </p:nvSpPr>
              <p:spPr>
                <a:xfrm>
                  <a:off x="3005526" y="1835335"/>
                  <a:ext cx="22873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Titre de l’annonce</a:t>
                  </a:r>
                </a:p>
              </p:txBody>
            </p:sp>
          </p:grp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332C899-F465-2934-C8BC-1CD7BEF61CBE}"/>
                  </a:ext>
                </a:extLst>
              </p:cNvPr>
              <p:cNvSpPr txBox="1"/>
              <p:nvPr/>
            </p:nvSpPr>
            <p:spPr>
              <a:xfrm>
                <a:off x="6545302" y="1845485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1200€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A998CDE-3E3D-8FB9-8E52-1A258BA58556}"/>
                  </a:ext>
                </a:extLst>
              </p:cNvPr>
              <p:cNvSpPr txBox="1"/>
              <p:nvPr/>
            </p:nvSpPr>
            <p:spPr>
              <a:xfrm>
                <a:off x="5604490" y="1856764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100€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82E2161-5559-66C2-18DF-319267820993}"/>
                  </a:ext>
                </a:extLst>
              </p:cNvPr>
              <p:cNvSpPr txBox="1"/>
              <p:nvPr/>
            </p:nvSpPr>
            <p:spPr>
              <a:xfrm>
                <a:off x="5581087" y="1431703"/>
                <a:ext cx="670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Départ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C991FC4-A137-5D33-533F-42DCBDEF6750}"/>
                  </a:ext>
                </a:extLst>
              </p:cNvPr>
              <p:cNvSpPr txBox="1"/>
              <p:nvPr/>
            </p:nvSpPr>
            <p:spPr>
              <a:xfrm>
                <a:off x="6251369" y="1436949"/>
                <a:ext cx="125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Achat Immédiat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BFDA7F3D-4A27-0916-F01A-2CC075313994}"/>
                  </a:ext>
                </a:extLst>
              </p:cNvPr>
              <p:cNvSpPr txBox="1"/>
              <p:nvPr/>
            </p:nvSpPr>
            <p:spPr>
              <a:xfrm>
                <a:off x="7553059" y="1443640"/>
                <a:ext cx="974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Prix Actuel</a:t>
                </a:r>
                <a:r>
                  <a:rPr lang="fr-FR" dirty="0"/>
                  <a:t> </a:t>
                </a:r>
              </a:p>
            </p:txBody>
          </p:sp>
          <p:grpSp>
            <p:nvGrpSpPr>
              <p:cNvPr id="58" name="Groupe 57">
                <a:extLst>
                  <a:ext uri="{FF2B5EF4-FFF2-40B4-BE49-F238E27FC236}">
                    <a16:creationId xmlns:a16="http://schemas.microsoft.com/office/drawing/2014/main" id="{F7FED5A2-B761-1914-3485-FF1EFA330336}"/>
                  </a:ext>
                </a:extLst>
              </p:cNvPr>
              <p:cNvGrpSpPr/>
              <p:nvPr/>
            </p:nvGrpSpPr>
            <p:grpSpPr>
              <a:xfrm>
                <a:off x="5581087" y="1431722"/>
                <a:ext cx="1925493" cy="374578"/>
                <a:chOff x="5581087" y="1431722"/>
                <a:chExt cx="1925493" cy="374578"/>
              </a:xfrm>
            </p:grpSpPr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E12F4E24-3F66-1217-D38E-7C3310736138}"/>
                    </a:ext>
                  </a:extLst>
                </p:cNvPr>
                <p:cNvSpPr txBox="1"/>
                <p:nvPr/>
              </p:nvSpPr>
              <p:spPr>
                <a:xfrm>
                  <a:off x="5581087" y="1431722"/>
                  <a:ext cx="6702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Départ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C586609E-5127-C4FF-C49B-C8831DE7EB66}"/>
                    </a:ext>
                  </a:extLst>
                </p:cNvPr>
                <p:cNvSpPr txBox="1"/>
                <p:nvPr/>
              </p:nvSpPr>
              <p:spPr>
                <a:xfrm>
                  <a:off x="6251369" y="1436968"/>
                  <a:ext cx="12552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Achat Immédiat</a:t>
                  </a:r>
                  <a:r>
                    <a:rPr lang="fr-FR" dirty="0"/>
                    <a:t>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746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76CB22CD-A2A0-9DCA-31EB-F2296FC3FDC1}"/>
              </a:ext>
            </a:extLst>
          </p:cNvPr>
          <p:cNvGrpSpPr/>
          <p:nvPr/>
        </p:nvGrpSpPr>
        <p:grpSpPr>
          <a:xfrm>
            <a:off x="1638300" y="5139777"/>
            <a:ext cx="9423400" cy="2019037"/>
            <a:chOff x="1638300" y="5139777"/>
            <a:chExt cx="9423400" cy="201903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7E4AD47-AEDF-F3E4-DAA6-83FB0635327B}"/>
                </a:ext>
              </a:extLst>
            </p:cNvPr>
            <p:cNvGrpSpPr/>
            <p:nvPr/>
          </p:nvGrpSpPr>
          <p:grpSpPr>
            <a:xfrm>
              <a:off x="1773654" y="5139777"/>
              <a:ext cx="8644689" cy="1816953"/>
              <a:chOff x="1813888" y="1427892"/>
              <a:chExt cx="8644689" cy="181695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FB02C2-24AA-729F-77EC-3B351926C78A}"/>
                  </a:ext>
                </a:extLst>
              </p:cNvPr>
              <p:cNvSpPr/>
              <p:nvPr/>
            </p:nvSpPr>
            <p:spPr>
              <a:xfrm>
                <a:off x="1813888" y="1427892"/>
                <a:ext cx="8644689" cy="1816953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7A84EAAE-71FF-FB92-1A6D-2920D0C46D48}"/>
                  </a:ext>
                </a:extLst>
              </p:cNvPr>
              <p:cNvGrpSpPr/>
              <p:nvPr/>
            </p:nvGrpSpPr>
            <p:grpSpPr>
              <a:xfrm>
                <a:off x="1863900" y="1638305"/>
                <a:ext cx="7504391" cy="744696"/>
                <a:chOff x="1863900" y="1638305"/>
                <a:chExt cx="9190873" cy="744696"/>
              </a:xfrm>
            </p:grpSpPr>
            <p:pic>
              <p:nvPicPr>
                <p:cNvPr id="64" name="Image 63">
                  <a:extLst>
                    <a:ext uri="{FF2B5EF4-FFF2-40B4-BE49-F238E27FC236}">
                      <a16:creationId xmlns:a16="http://schemas.microsoft.com/office/drawing/2014/main" id="{2DCF6B7E-EA2A-B2BA-3B42-9C1E14502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63900" y="1638305"/>
                  <a:ext cx="1193115" cy="744696"/>
                </a:xfrm>
                <a:prstGeom prst="rect">
                  <a:avLst/>
                </a:prstGeom>
              </p:spPr>
            </p:pic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98E4FABE-F113-7ADB-FA4D-6A376758A96E}"/>
                    </a:ext>
                  </a:extLst>
                </p:cNvPr>
                <p:cNvSpPr txBox="1"/>
                <p:nvPr/>
              </p:nvSpPr>
              <p:spPr>
                <a:xfrm>
                  <a:off x="9109585" y="1845485"/>
                  <a:ext cx="16038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120€</a:t>
                  </a:r>
                </a:p>
              </p:txBody>
            </p:sp>
            <p:sp>
              <p:nvSpPr>
                <p:cNvPr id="66" name="ZoneTexte 65">
                  <a:extLst>
                    <a:ext uri="{FF2B5EF4-FFF2-40B4-BE49-F238E27FC236}">
                      <a16:creationId xmlns:a16="http://schemas.microsoft.com/office/drawing/2014/main" id="{CCEEA333-3DC6-22DD-77BD-805AE3BE1182}"/>
                    </a:ext>
                  </a:extLst>
                </p:cNvPr>
                <p:cNvSpPr txBox="1"/>
                <p:nvPr/>
              </p:nvSpPr>
              <p:spPr>
                <a:xfrm>
                  <a:off x="10728973" y="1835335"/>
                  <a:ext cx="325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2</a:t>
                  </a:r>
                </a:p>
              </p:txBody>
            </p:sp>
            <p:sp>
              <p:nvSpPr>
                <p:cNvPr id="67" name="ZoneTexte 66">
                  <a:extLst>
                    <a:ext uri="{FF2B5EF4-FFF2-40B4-BE49-F238E27FC236}">
                      <a16:creationId xmlns:a16="http://schemas.microsoft.com/office/drawing/2014/main" id="{5A11E235-01DF-4E59-B4FB-FD6FD0C4C6EA}"/>
                    </a:ext>
                  </a:extLst>
                </p:cNvPr>
                <p:cNvSpPr txBox="1"/>
                <p:nvPr/>
              </p:nvSpPr>
              <p:spPr>
                <a:xfrm>
                  <a:off x="3005526" y="1835335"/>
                  <a:ext cx="228735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Titre de l’annonce</a:t>
                  </a:r>
                </a:p>
              </p:txBody>
            </p:sp>
          </p:grp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11D0969-2589-633F-8EF7-E05B41E8DF36}"/>
                  </a:ext>
                </a:extLst>
              </p:cNvPr>
              <p:cNvSpPr txBox="1"/>
              <p:nvPr/>
            </p:nvSpPr>
            <p:spPr>
              <a:xfrm>
                <a:off x="6545302" y="1845485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1200€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C946A31-750D-468A-ED07-57367CF6DAD6}"/>
                  </a:ext>
                </a:extLst>
              </p:cNvPr>
              <p:cNvSpPr txBox="1"/>
              <p:nvPr/>
            </p:nvSpPr>
            <p:spPr>
              <a:xfrm>
                <a:off x="5604490" y="1856764"/>
                <a:ext cx="674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100€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D78BA7E-672E-096F-88AC-F53C6D19AEA6}"/>
                  </a:ext>
                </a:extLst>
              </p:cNvPr>
              <p:cNvSpPr txBox="1"/>
              <p:nvPr/>
            </p:nvSpPr>
            <p:spPr>
              <a:xfrm>
                <a:off x="5581087" y="1431703"/>
                <a:ext cx="6702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Départ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19875F24-CE2C-0C2C-BC54-83D5F112FC72}"/>
                  </a:ext>
                </a:extLst>
              </p:cNvPr>
              <p:cNvSpPr txBox="1"/>
              <p:nvPr/>
            </p:nvSpPr>
            <p:spPr>
              <a:xfrm>
                <a:off x="6251369" y="1436949"/>
                <a:ext cx="1255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Achat Immédiat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6FB56AB-983B-92D1-60C5-B1954CC8C130}"/>
                  </a:ext>
                </a:extLst>
              </p:cNvPr>
              <p:cNvSpPr txBox="1"/>
              <p:nvPr/>
            </p:nvSpPr>
            <p:spPr>
              <a:xfrm>
                <a:off x="7553059" y="1443640"/>
                <a:ext cx="974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Prix négocié</a:t>
                </a:r>
                <a:r>
                  <a:rPr lang="fr-FR" dirty="0"/>
                  <a:t> 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310FBF6-F337-5128-CD96-E8B6E27FA6D2}"/>
                  </a:ext>
                </a:extLst>
              </p:cNvPr>
              <p:cNvSpPr txBox="1"/>
              <p:nvPr/>
            </p:nvSpPr>
            <p:spPr>
              <a:xfrm>
                <a:off x="8434803" y="1534792"/>
                <a:ext cx="1735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>
                    <a:solidFill>
                      <a:schemeClr val="accent5">
                        <a:lumMod val="75000"/>
                      </a:schemeClr>
                    </a:solidFill>
                  </a:rPr>
                  <a:t>Nombre de négociations</a:t>
                </a:r>
                <a:endParaRPr lang="fr-FR" dirty="0"/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BFE68EF0-9406-B8FD-4868-6A7C4A5AA26D}"/>
                  </a:ext>
                </a:extLst>
              </p:cNvPr>
              <p:cNvGrpSpPr/>
              <p:nvPr/>
            </p:nvGrpSpPr>
            <p:grpSpPr>
              <a:xfrm>
                <a:off x="5581087" y="1431722"/>
                <a:ext cx="4588898" cy="381269"/>
                <a:chOff x="5581087" y="1431722"/>
                <a:chExt cx="4588898" cy="381269"/>
              </a:xfrm>
            </p:grpSpPr>
            <p:sp>
              <p:nvSpPr>
                <p:cNvPr id="49" name="ZoneTexte 48">
                  <a:extLst>
                    <a:ext uri="{FF2B5EF4-FFF2-40B4-BE49-F238E27FC236}">
                      <a16:creationId xmlns:a16="http://schemas.microsoft.com/office/drawing/2014/main" id="{583888DD-1214-CD99-0602-9E8EB6E61F8C}"/>
                    </a:ext>
                  </a:extLst>
                </p:cNvPr>
                <p:cNvSpPr txBox="1"/>
                <p:nvPr/>
              </p:nvSpPr>
              <p:spPr>
                <a:xfrm>
                  <a:off x="5581087" y="1431722"/>
                  <a:ext cx="6702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Départ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ABE56266-5DA6-E7BF-AE03-CE481DF3DD7C}"/>
                    </a:ext>
                  </a:extLst>
                </p:cNvPr>
                <p:cNvSpPr txBox="1"/>
                <p:nvPr/>
              </p:nvSpPr>
              <p:spPr>
                <a:xfrm>
                  <a:off x="6251369" y="1436968"/>
                  <a:ext cx="12552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Achat Immédiat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9A748639-8CCE-64D4-B127-6AB3B7E36904}"/>
                    </a:ext>
                  </a:extLst>
                </p:cNvPr>
                <p:cNvSpPr txBox="1"/>
                <p:nvPr/>
              </p:nvSpPr>
              <p:spPr>
                <a:xfrm>
                  <a:off x="7553059" y="1443659"/>
                  <a:ext cx="9741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Prix négocié</a:t>
                  </a:r>
                  <a:r>
                    <a:rPr lang="fr-FR" dirty="0"/>
                    <a:t> </a:t>
                  </a:r>
                </a:p>
              </p:txBody>
            </p:sp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62329683-7679-FC73-702A-797C363CACB0}"/>
                    </a:ext>
                  </a:extLst>
                </p:cNvPr>
                <p:cNvSpPr txBox="1"/>
                <p:nvPr/>
              </p:nvSpPr>
              <p:spPr>
                <a:xfrm>
                  <a:off x="8434803" y="1534811"/>
                  <a:ext cx="173518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Nombre de négociations</a:t>
                  </a:r>
                  <a:endParaRPr lang="fr-FR" dirty="0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F13DEFE5-A586-AAC2-E1FD-96137078E2D1}"/>
                  </a:ext>
                </a:extLst>
              </p:cNvPr>
              <p:cNvSpPr/>
              <p:nvPr/>
            </p:nvSpPr>
            <p:spPr>
              <a:xfrm>
                <a:off x="6438770" y="2710288"/>
                <a:ext cx="1724646" cy="33994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/>
                  <a:t>Accepter l’offre</a:t>
                </a:r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F38FE684-10A3-C9C2-5201-647FAE9F5732}"/>
                  </a:ext>
                </a:extLst>
              </p:cNvPr>
              <p:cNvSpPr/>
              <p:nvPr/>
            </p:nvSpPr>
            <p:spPr>
              <a:xfrm>
                <a:off x="3137982" y="2703827"/>
                <a:ext cx="1724646" cy="33994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Votre prix ici 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AA4F8BF7-AB44-3220-64B8-3BF8038FFE0F}"/>
                  </a:ext>
                </a:extLst>
              </p:cNvPr>
              <p:cNvSpPr/>
              <p:nvPr/>
            </p:nvSpPr>
            <p:spPr>
              <a:xfrm>
                <a:off x="4922744" y="2703827"/>
                <a:ext cx="962737" cy="33994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>
                    <a:solidFill>
                      <a:schemeClr val="bg1"/>
                    </a:solidFill>
                  </a:rPr>
                  <a:t>Négocier</a:t>
                </a:r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8D9427D6-0A28-2476-29E4-4D149EDFC5D4}"/>
                  </a:ext>
                </a:extLst>
              </p:cNvPr>
              <p:cNvSpPr/>
              <p:nvPr/>
            </p:nvSpPr>
            <p:spPr>
              <a:xfrm>
                <a:off x="8527243" y="2710288"/>
                <a:ext cx="1724646" cy="339941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/>
                  <a:t>Refuser l’offre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5A16E0-7EE6-C2E0-51FE-3E9CE8818637}"/>
                </a:ext>
              </a:extLst>
            </p:cNvPr>
            <p:cNvSpPr/>
            <p:nvPr/>
          </p:nvSpPr>
          <p:spPr>
            <a:xfrm>
              <a:off x="1638300" y="6671511"/>
              <a:ext cx="9423400" cy="487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63D32F-3054-CDE9-A15F-F600BBF505AF}"/>
              </a:ext>
            </a:extLst>
          </p:cNvPr>
          <p:cNvSpPr txBox="1"/>
          <p:nvPr/>
        </p:nvSpPr>
        <p:spPr>
          <a:xfrm>
            <a:off x="1888958" y="1030386"/>
            <a:ext cx="785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roadway" panose="04040905080B02020502" pitchFamily="82" charset="0"/>
              </a:rPr>
              <a:t>Mon compte vendeur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r="18940"/>
          <a:stretch/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D68F0-D6BF-BC80-9B63-24769754FDAA}"/>
              </a:ext>
            </a:extLst>
          </p:cNvPr>
          <p:cNvSpPr/>
          <p:nvPr/>
        </p:nvSpPr>
        <p:spPr>
          <a:xfrm>
            <a:off x="1773655" y="1774658"/>
            <a:ext cx="8644689" cy="278833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35A451-BB4B-77B0-9272-C40532F139A4}"/>
              </a:ext>
            </a:extLst>
          </p:cNvPr>
          <p:cNvSpPr txBox="1"/>
          <p:nvPr/>
        </p:nvSpPr>
        <p:spPr>
          <a:xfrm>
            <a:off x="1773655" y="1812732"/>
            <a:ext cx="144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Information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06C30-CDF8-14C9-95DD-59E04CCBE9F9}"/>
              </a:ext>
            </a:extLst>
          </p:cNvPr>
          <p:cNvSpPr/>
          <p:nvPr/>
        </p:nvSpPr>
        <p:spPr>
          <a:xfrm>
            <a:off x="1884072" y="2217611"/>
            <a:ext cx="1152771" cy="335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général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894E8B7-B63A-F0D8-1A83-8EC9FEBCF0FF}"/>
              </a:ext>
            </a:extLst>
          </p:cNvPr>
          <p:cNvCxnSpPr>
            <a:cxnSpLocks/>
          </p:cNvCxnSpPr>
          <p:nvPr/>
        </p:nvCxnSpPr>
        <p:spPr>
          <a:xfrm>
            <a:off x="3036843" y="2552807"/>
            <a:ext cx="67682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ADD5C60-1DAE-0353-ECAC-1CEE6D56FD25}"/>
              </a:ext>
            </a:extLst>
          </p:cNvPr>
          <p:cNvGrpSpPr/>
          <p:nvPr/>
        </p:nvGrpSpPr>
        <p:grpSpPr>
          <a:xfrm>
            <a:off x="1920171" y="2763328"/>
            <a:ext cx="1397000" cy="1136624"/>
            <a:chOff x="1797551" y="2605890"/>
            <a:chExt cx="1397000" cy="1136624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3A3DF8B-3A6A-99C7-7887-3F3C16D11B43}"/>
                </a:ext>
              </a:extLst>
            </p:cNvPr>
            <p:cNvSpPr txBox="1"/>
            <p:nvPr/>
          </p:nvSpPr>
          <p:spPr>
            <a:xfrm>
              <a:off x="1797551" y="2605890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Nom :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B7D0969B-14FB-B0A9-5888-046503BE497B}"/>
                </a:ext>
              </a:extLst>
            </p:cNvPr>
            <p:cNvSpPr txBox="1"/>
            <p:nvPr/>
          </p:nvSpPr>
          <p:spPr>
            <a:xfrm>
              <a:off x="1797551" y="3030324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Prénom :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D4B0D5AD-E476-8BB1-970D-20012DA6F77B}"/>
                </a:ext>
              </a:extLst>
            </p:cNvPr>
            <p:cNvSpPr txBox="1"/>
            <p:nvPr/>
          </p:nvSpPr>
          <p:spPr>
            <a:xfrm>
              <a:off x="1797551" y="3465515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Mail :</a:t>
              </a: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FDFBA8BB-0398-20F3-3E1D-3384CCEA0CAA}"/>
              </a:ext>
            </a:extLst>
          </p:cNvPr>
          <p:cNvGrpSpPr/>
          <p:nvPr/>
        </p:nvGrpSpPr>
        <p:grpSpPr>
          <a:xfrm>
            <a:off x="6024111" y="2818201"/>
            <a:ext cx="1397000" cy="1014908"/>
            <a:chOff x="1797551" y="3267258"/>
            <a:chExt cx="1397000" cy="1014908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EF26B55-D836-CF0B-1F6D-7870CBE3B6D5}"/>
                </a:ext>
              </a:extLst>
            </p:cNvPr>
            <p:cNvSpPr txBox="1"/>
            <p:nvPr/>
          </p:nvSpPr>
          <p:spPr>
            <a:xfrm>
              <a:off x="1797551" y="3267258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Adresse :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5E766D8E-3220-F985-D4C3-F0135CC27F69}"/>
                </a:ext>
              </a:extLst>
            </p:cNvPr>
            <p:cNvSpPr txBox="1"/>
            <p:nvPr/>
          </p:nvSpPr>
          <p:spPr>
            <a:xfrm>
              <a:off x="1797551" y="3503698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Code postale :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8CF392B1-295A-4725-C6DD-3D989259CDA9}"/>
                </a:ext>
              </a:extLst>
            </p:cNvPr>
            <p:cNvSpPr txBox="1"/>
            <p:nvPr/>
          </p:nvSpPr>
          <p:spPr>
            <a:xfrm>
              <a:off x="1797551" y="3756345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Ville :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78C0B26B-273F-8722-0F19-FF7466C9DF94}"/>
                </a:ext>
              </a:extLst>
            </p:cNvPr>
            <p:cNvSpPr txBox="1"/>
            <p:nvPr/>
          </p:nvSpPr>
          <p:spPr>
            <a:xfrm>
              <a:off x="1797551" y="4005167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Pays :</a:t>
              </a:r>
            </a:p>
          </p:txBody>
        </p:sp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4A21CCC8-3259-0B73-3F1C-7D1997809FD7}"/>
              </a:ext>
            </a:extLst>
          </p:cNvPr>
          <p:cNvSpPr txBox="1"/>
          <p:nvPr/>
        </p:nvSpPr>
        <p:spPr>
          <a:xfrm>
            <a:off x="1693189" y="4636612"/>
            <a:ext cx="204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 négociations :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F4051BC7-E546-EB8D-E712-D3DC8E384840}"/>
              </a:ext>
            </a:extLst>
          </p:cNvPr>
          <p:cNvCxnSpPr>
            <a:cxnSpLocks/>
          </p:cNvCxnSpPr>
          <p:nvPr/>
        </p:nvCxnSpPr>
        <p:spPr>
          <a:xfrm>
            <a:off x="1773655" y="5042007"/>
            <a:ext cx="864468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1BCAF8BD-BDAA-53D1-651B-C54A3A6E4D32}"/>
              </a:ext>
            </a:extLst>
          </p:cNvPr>
          <p:cNvSpPr txBox="1"/>
          <p:nvPr/>
        </p:nvSpPr>
        <p:spPr>
          <a:xfrm>
            <a:off x="1920171" y="3996838"/>
            <a:ext cx="139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Téléphone :</a:t>
            </a:r>
          </a:p>
        </p:txBody>
      </p:sp>
    </p:spTree>
    <p:extLst>
      <p:ext uri="{BB962C8B-B14F-4D97-AF65-F5344CB8AC3E}">
        <p14:creationId xmlns:p14="http://schemas.microsoft.com/office/powerpoint/2010/main" val="920372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r="18940"/>
          <a:stretch/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D179D1-4887-EBB8-14CE-80958731F345}"/>
              </a:ext>
            </a:extLst>
          </p:cNvPr>
          <p:cNvGrpSpPr/>
          <p:nvPr/>
        </p:nvGrpSpPr>
        <p:grpSpPr>
          <a:xfrm>
            <a:off x="1733422" y="856969"/>
            <a:ext cx="8725155" cy="405395"/>
            <a:chOff x="1693189" y="4636612"/>
            <a:chExt cx="8725155" cy="405395"/>
          </a:xfrm>
        </p:grpSpPr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4A21CCC8-3259-0B73-3F1C-7D1997809FD7}"/>
                </a:ext>
              </a:extLst>
            </p:cNvPr>
            <p:cNvSpPr txBox="1"/>
            <p:nvPr/>
          </p:nvSpPr>
          <p:spPr>
            <a:xfrm>
              <a:off x="1693189" y="4636612"/>
              <a:ext cx="2048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Mes négociations :</a:t>
              </a:r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F4051BC7-E546-EB8D-E712-D3DC8E384840}"/>
                </a:ext>
              </a:extLst>
            </p:cNvPr>
            <p:cNvCxnSpPr>
              <a:cxnSpLocks/>
            </p:cNvCxnSpPr>
            <p:nvPr/>
          </p:nvCxnSpPr>
          <p:spPr>
            <a:xfrm>
              <a:off x="1773655" y="5042007"/>
              <a:ext cx="86446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AAB9842-D2B4-F98F-210D-A7A5E0086593}"/>
              </a:ext>
            </a:extLst>
          </p:cNvPr>
          <p:cNvSpPr/>
          <p:nvPr/>
        </p:nvSpPr>
        <p:spPr>
          <a:xfrm>
            <a:off x="1813888" y="1427892"/>
            <a:ext cx="8644689" cy="181695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66F4142-10DB-B32E-10EA-9FA4B02B9308}"/>
              </a:ext>
            </a:extLst>
          </p:cNvPr>
          <p:cNvGrpSpPr/>
          <p:nvPr/>
        </p:nvGrpSpPr>
        <p:grpSpPr>
          <a:xfrm>
            <a:off x="1863900" y="1638305"/>
            <a:ext cx="7504391" cy="744696"/>
            <a:chOff x="1863900" y="1638305"/>
            <a:chExt cx="9190873" cy="74469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B014222A-5BDC-F7EE-8286-A288DB7AA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63900" y="1638305"/>
              <a:ext cx="1193115" cy="744696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7729548-A744-845E-3923-C0C185E59782}"/>
                </a:ext>
              </a:extLst>
            </p:cNvPr>
            <p:cNvSpPr txBox="1"/>
            <p:nvPr/>
          </p:nvSpPr>
          <p:spPr>
            <a:xfrm>
              <a:off x="9109585" y="1845485"/>
              <a:ext cx="1603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120€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3BD4ED2-AAD8-E8C3-3FFC-C700978FDE36}"/>
                </a:ext>
              </a:extLst>
            </p:cNvPr>
            <p:cNvSpPr txBox="1"/>
            <p:nvPr/>
          </p:nvSpPr>
          <p:spPr>
            <a:xfrm>
              <a:off x="10728973" y="1835335"/>
              <a:ext cx="32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2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0837842-925F-9A3C-0F79-F32F2292E42B}"/>
                </a:ext>
              </a:extLst>
            </p:cNvPr>
            <p:cNvSpPr txBox="1"/>
            <p:nvPr/>
          </p:nvSpPr>
          <p:spPr>
            <a:xfrm>
              <a:off x="3005526" y="1835335"/>
              <a:ext cx="2287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Titre de l’annonce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C332C899-F465-2934-C8BC-1CD7BEF61CBE}"/>
              </a:ext>
            </a:extLst>
          </p:cNvPr>
          <p:cNvSpPr txBox="1"/>
          <p:nvPr/>
        </p:nvSpPr>
        <p:spPr>
          <a:xfrm>
            <a:off x="6545302" y="1845485"/>
            <a:ext cx="67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1200€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A998CDE-3E3D-8FB9-8E52-1A258BA58556}"/>
              </a:ext>
            </a:extLst>
          </p:cNvPr>
          <p:cNvSpPr txBox="1"/>
          <p:nvPr/>
        </p:nvSpPr>
        <p:spPr>
          <a:xfrm>
            <a:off x="5604490" y="1856764"/>
            <a:ext cx="67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100€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82E2161-5559-66C2-18DF-319267820993}"/>
              </a:ext>
            </a:extLst>
          </p:cNvPr>
          <p:cNvSpPr txBox="1"/>
          <p:nvPr/>
        </p:nvSpPr>
        <p:spPr>
          <a:xfrm>
            <a:off x="5581087" y="1431703"/>
            <a:ext cx="67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Départ</a:t>
            </a:r>
            <a:r>
              <a:rPr lang="fr-FR" dirty="0"/>
              <a:t>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C991FC4-A137-5D33-533F-42DCBDEF6750}"/>
              </a:ext>
            </a:extLst>
          </p:cNvPr>
          <p:cNvSpPr txBox="1"/>
          <p:nvPr/>
        </p:nvSpPr>
        <p:spPr>
          <a:xfrm>
            <a:off x="6251369" y="1436949"/>
            <a:ext cx="125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Achat Immédiat</a:t>
            </a:r>
            <a:r>
              <a:rPr lang="fr-FR" dirty="0"/>
              <a:t>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FDA7F3D-4A27-0916-F01A-2CC075313994}"/>
              </a:ext>
            </a:extLst>
          </p:cNvPr>
          <p:cNvSpPr txBox="1"/>
          <p:nvPr/>
        </p:nvSpPr>
        <p:spPr>
          <a:xfrm>
            <a:off x="7553059" y="1443640"/>
            <a:ext cx="97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Prix négocié</a:t>
            </a:r>
            <a:r>
              <a:rPr lang="fr-FR" dirty="0"/>
              <a:t>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61787A2-4818-2F6E-9B38-4B5E42FF3D66}"/>
              </a:ext>
            </a:extLst>
          </p:cNvPr>
          <p:cNvSpPr txBox="1"/>
          <p:nvPr/>
        </p:nvSpPr>
        <p:spPr>
          <a:xfrm>
            <a:off x="8434803" y="1534792"/>
            <a:ext cx="17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Nombre de négociations</a:t>
            </a:r>
            <a:endParaRPr lang="fr-FR" dirty="0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F7FED5A2-B761-1914-3485-FF1EFA330336}"/>
              </a:ext>
            </a:extLst>
          </p:cNvPr>
          <p:cNvGrpSpPr/>
          <p:nvPr/>
        </p:nvGrpSpPr>
        <p:grpSpPr>
          <a:xfrm>
            <a:off x="5581087" y="1431722"/>
            <a:ext cx="4588898" cy="381269"/>
            <a:chOff x="5581087" y="1431722"/>
            <a:chExt cx="4588898" cy="381269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12F4E24-3F66-1217-D38E-7C3310736138}"/>
                </a:ext>
              </a:extLst>
            </p:cNvPr>
            <p:cNvSpPr txBox="1"/>
            <p:nvPr/>
          </p:nvSpPr>
          <p:spPr>
            <a:xfrm>
              <a:off x="5581087" y="1431722"/>
              <a:ext cx="670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accent5">
                      <a:lumMod val="75000"/>
                    </a:schemeClr>
                  </a:solidFill>
                </a:rPr>
                <a:t>Départ</a:t>
              </a:r>
              <a:r>
                <a:rPr lang="fr-FR" dirty="0"/>
                <a:t> 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586609E-5127-C4FF-C49B-C8831DE7EB66}"/>
                </a:ext>
              </a:extLst>
            </p:cNvPr>
            <p:cNvSpPr txBox="1"/>
            <p:nvPr/>
          </p:nvSpPr>
          <p:spPr>
            <a:xfrm>
              <a:off x="6251369" y="1436968"/>
              <a:ext cx="125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>
                  <a:solidFill>
                    <a:schemeClr val="accent5">
                      <a:lumMod val="75000"/>
                    </a:schemeClr>
                  </a:solidFill>
                </a:rPr>
                <a:t>Achat Immédiat</a:t>
              </a:r>
              <a:r>
                <a:rPr lang="fr-FR" dirty="0"/>
                <a:t> 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A31E74A-0CEF-198B-80F0-A9FB3EE059DD}"/>
                </a:ext>
              </a:extLst>
            </p:cNvPr>
            <p:cNvSpPr txBox="1"/>
            <p:nvPr/>
          </p:nvSpPr>
          <p:spPr>
            <a:xfrm>
              <a:off x="7553059" y="1443659"/>
              <a:ext cx="974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accent5">
                      <a:lumMod val="75000"/>
                    </a:schemeClr>
                  </a:solidFill>
                </a:rPr>
                <a:t>Prix négocié</a:t>
              </a:r>
              <a:r>
                <a:rPr lang="fr-FR" dirty="0"/>
                <a:t> 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3E69944-5531-A22D-7285-98B5E02DA682}"/>
                </a:ext>
              </a:extLst>
            </p:cNvPr>
            <p:cNvSpPr txBox="1"/>
            <p:nvPr/>
          </p:nvSpPr>
          <p:spPr>
            <a:xfrm>
              <a:off x="8434803" y="1534811"/>
              <a:ext cx="1735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accent5">
                      <a:lumMod val="75000"/>
                    </a:schemeClr>
                  </a:solidFill>
                </a:rPr>
                <a:t>Nombre de négociations</a:t>
              </a:r>
              <a:endParaRPr lang="fr-FR" dirty="0"/>
            </a:p>
          </p:txBody>
        </p:sp>
      </p:grp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6FA53E1-72B8-8A65-6E0F-72F3EB6C82F4}"/>
              </a:ext>
            </a:extLst>
          </p:cNvPr>
          <p:cNvSpPr/>
          <p:nvPr/>
        </p:nvSpPr>
        <p:spPr>
          <a:xfrm>
            <a:off x="6438770" y="2710288"/>
            <a:ext cx="1724646" cy="3399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Accepter l’offre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2B5B208A-7413-13F8-FDAA-F6A9E9C43768}"/>
              </a:ext>
            </a:extLst>
          </p:cNvPr>
          <p:cNvSpPr/>
          <p:nvPr/>
        </p:nvSpPr>
        <p:spPr>
          <a:xfrm>
            <a:off x="3137982" y="2703827"/>
            <a:ext cx="1724646" cy="3399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Votre prix ici 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FFCD8D54-A6BA-E266-86DF-2668305D53E9}"/>
              </a:ext>
            </a:extLst>
          </p:cNvPr>
          <p:cNvSpPr/>
          <p:nvPr/>
        </p:nvSpPr>
        <p:spPr>
          <a:xfrm>
            <a:off x="4922744" y="2703827"/>
            <a:ext cx="962737" cy="33994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Négocier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5DBE1E5C-64B9-8CFA-25AE-A7FFDD1A2EAA}"/>
              </a:ext>
            </a:extLst>
          </p:cNvPr>
          <p:cNvSpPr/>
          <p:nvPr/>
        </p:nvSpPr>
        <p:spPr>
          <a:xfrm>
            <a:off x="8527243" y="2710288"/>
            <a:ext cx="1724646" cy="339941"/>
          </a:xfrm>
          <a:prstGeom prst="roundRect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Refuser l’offre</a:t>
            </a:r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B02A05AA-ED00-561B-8F9C-2EF358F3BC24}"/>
              </a:ext>
            </a:extLst>
          </p:cNvPr>
          <p:cNvGrpSpPr/>
          <p:nvPr/>
        </p:nvGrpSpPr>
        <p:grpSpPr>
          <a:xfrm>
            <a:off x="1794583" y="3764279"/>
            <a:ext cx="8725155" cy="1392588"/>
            <a:chOff x="1733422" y="3780290"/>
            <a:chExt cx="10427813" cy="1392588"/>
          </a:xfrm>
        </p:grpSpPr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2F3C784D-EED3-BC84-0EB9-28B29ED9A818}"/>
                </a:ext>
              </a:extLst>
            </p:cNvPr>
            <p:cNvSpPr txBox="1"/>
            <p:nvPr/>
          </p:nvSpPr>
          <p:spPr>
            <a:xfrm>
              <a:off x="1935920" y="3785607"/>
              <a:ext cx="1603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Objets</a:t>
              </a:r>
              <a:r>
                <a:rPr lang="fr-FR" dirty="0"/>
                <a:t> 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AD6433EB-FA26-D552-598D-E9392410CDF6}"/>
                </a:ext>
              </a:extLst>
            </p:cNvPr>
            <p:cNvSpPr txBox="1"/>
            <p:nvPr/>
          </p:nvSpPr>
          <p:spPr>
            <a:xfrm>
              <a:off x="7737733" y="3780290"/>
              <a:ext cx="1603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Prix </a:t>
              </a:r>
            </a:p>
          </p:txBody>
        </p:sp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93838CBE-D671-AA16-BE55-2DE2353C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63804" y="4271829"/>
              <a:ext cx="1193115" cy="744696"/>
            </a:xfrm>
            <a:prstGeom prst="rect">
              <a:avLst/>
            </a:prstGeom>
          </p:spPr>
        </p:pic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9E7C40E9-1110-DD66-8A9F-0E0F7079FD04}"/>
                </a:ext>
              </a:extLst>
            </p:cNvPr>
            <p:cNvSpPr txBox="1"/>
            <p:nvPr/>
          </p:nvSpPr>
          <p:spPr>
            <a:xfrm>
              <a:off x="7776268" y="4459511"/>
              <a:ext cx="16038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120€</a:t>
              </a:r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D78C312E-EE41-DC92-D0EC-9BD75D1DE94C}"/>
                </a:ext>
              </a:extLst>
            </p:cNvPr>
            <p:cNvSpPr txBox="1"/>
            <p:nvPr/>
          </p:nvSpPr>
          <p:spPr>
            <a:xfrm>
              <a:off x="3146510" y="4459511"/>
              <a:ext cx="2287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Titre de l’annonce</a:t>
              </a:r>
            </a:p>
          </p:txBody>
        </p: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E486D3F4-4B3D-813B-D97F-88358B3AD741}"/>
                </a:ext>
              </a:extLst>
            </p:cNvPr>
            <p:cNvCxnSpPr/>
            <p:nvPr/>
          </p:nvCxnSpPr>
          <p:spPr>
            <a:xfrm>
              <a:off x="1763804" y="4149622"/>
              <a:ext cx="103974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E4E1C241-EA41-740C-744E-0E3D296A2088}"/>
                </a:ext>
              </a:extLst>
            </p:cNvPr>
            <p:cNvCxnSpPr/>
            <p:nvPr/>
          </p:nvCxnSpPr>
          <p:spPr>
            <a:xfrm>
              <a:off x="1733422" y="5172878"/>
              <a:ext cx="1039743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B5231CD-7A7F-A177-F951-B1436EBE7E07}"/>
              </a:ext>
            </a:extLst>
          </p:cNvPr>
          <p:cNvGrpSpPr/>
          <p:nvPr/>
        </p:nvGrpSpPr>
        <p:grpSpPr>
          <a:xfrm>
            <a:off x="1733422" y="3389828"/>
            <a:ext cx="8725155" cy="405395"/>
            <a:chOff x="1693189" y="4636612"/>
            <a:chExt cx="8725155" cy="405395"/>
          </a:xfrm>
        </p:grpSpPr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03F20B98-271C-21DB-8BCC-CE97D5D735C8}"/>
                </a:ext>
              </a:extLst>
            </p:cNvPr>
            <p:cNvSpPr txBox="1"/>
            <p:nvPr/>
          </p:nvSpPr>
          <p:spPr>
            <a:xfrm>
              <a:off x="1693189" y="4636612"/>
              <a:ext cx="2629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Mes ventes en cours:</a:t>
              </a:r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62F17ACE-E95D-EF86-A1CD-252D0F431EE7}"/>
                </a:ext>
              </a:extLst>
            </p:cNvPr>
            <p:cNvCxnSpPr>
              <a:cxnSpLocks/>
            </p:cNvCxnSpPr>
            <p:nvPr/>
          </p:nvCxnSpPr>
          <p:spPr>
            <a:xfrm>
              <a:off x="1773655" y="5042007"/>
              <a:ext cx="86446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1CC1C28-77BF-B252-2F38-0CA3AC42F925}"/>
              </a:ext>
            </a:extLst>
          </p:cNvPr>
          <p:cNvSpPr/>
          <p:nvPr/>
        </p:nvSpPr>
        <p:spPr>
          <a:xfrm>
            <a:off x="8527243" y="4443428"/>
            <a:ext cx="1818408" cy="339941"/>
          </a:xfrm>
          <a:prstGeom prst="roundRect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Supprimer la vente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C94F5E6-A9A6-E87D-28C7-145F0D423320}"/>
              </a:ext>
            </a:extLst>
          </p:cNvPr>
          <p:cNvGrpSpPr/>
          <p:nvPr/>
        </p:nvGrpSpPr>
        <p:grpSpPr>
          <a:xfrm>
            <a:off x="1733206" y="5395913"/>
            <a:ext cx="8725155" cy="405395"/>
            <a:chOff x="1693189" y="4636612"/>
            <a:chExt cx="8725155" cy="405395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1F373E1-3CBD-F5C2-C7B4-21C5C46A49B2}"/>
                </a:ext>
              </a:extLst>
            </p:cNvPr>
            <p:cNvSpPr txBox="1"/>
            <p:nvPr/>
          </p:nvSpPr>
          <p:spPr>
            <a:xfrm>
              <a:off x="1693189" y="4636612"/>
              <a:ext cx="4591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Utiliser le formulaire pour ajouter une vente :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4E6C8A0C-419E-B062-DF78-DC4F79637D35}"/>
                </a:ext>
              </a:extLst>
            </p:cNvPr>
            <p:cNvCxnSpPr>
              <a:cxnSpLocks/>
            </p:cNvCxnSpPr>
            <p:nvPr/>
          </p:nvCxnSpPr>
          <p:spPr>
            <a:xfrm>
              <a:off x="1773655" y="5042007"/>
              <a:ext cx="86446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Image 49">
            <a:extLst>
              <a:ext uri="{FF2B5EF4-FFF2-40B4-BE49-F238E27FC236}">
                <a16:creationId xmlns:a16="http://schemas.microsoft.com/office/drawing/2014/main" id="{7B6C8DA1-487C-460D-0166-42DFB55962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88012"/>
          <a:stretch/>
        </p:blipFill>
        <p:spPr>
          <a:xfrm>
            <a:off x="1806289" y="5900981"/>
            <a:ext cx="4445228" cy="7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7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r="18940"/>
          <a:stretch/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1BCB0F3-C798-0B00-8B39-5749A88E79C3}"/>
              </a:ext>
            </a:extLst>
          </p:cNvPr>
          <p:cNvGrpSpPr/>
          <p:nvPr/>
        </p:nvGrpSpPr>
        <p:grpSpPr>
          <a:xfrm>
            <a:off x="1733422" y="969778"/>
            <a:ext cx="8725155" cy="405395"/>
            <a:chOff x="1693189" y="4636612"/>
            <a:chExt cx="8725155" cy="405395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B238BE6-AC56-3A06-A316-2F1B19C36BF6}"/>
                </a:ext>
              </a:extLst>
            </p:cNvPr>
            <p:cNvSpPr txBox="1"/>
            <p:nvPr/>
          </p:nvSpPr>
          <p:spPr>
            <a:xfrm>
              <a:off x="1693189" y="4636612"/>
              <a:ext cx="4591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Utiliser le formulaire pour ajouter une vente :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444E55DA-B400-1FC9-2290-1ED6624E8B1B}"/>
                </a:ext>
              </a:extLst>
            </p:cNvPr>
            <p:cNvCxnSpPr>
              <a:cxnSpLocks/>
            </p:cNvCxnSpPr>
            <p:nvPr/>
          </p:nvCxnSpPr>
          <p:spPr>
            <a:xfrm>
              <a:off x="1773655" y="5042007"/>
              <a:ext cx="86446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B9826B6A-1620-4ADA-E658-3DD0BA73EF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7" t="101" r="-637" b="15890"/>
          <a:stretch/>
        </p:blipFill>
        <p:spPr>
          <a:xfrm>
            <a:off x="1806289" y="1411238"/>
            <a:ext cx="4445228" cy="52372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684D2CC-9CF4-F68F-FA8B-8362198FE248}"/>
              </a:ext>
            </a:extLst>
          </p:cNvPr>
          <p:cNvSpPr/>
          <p:nvPr/>
        </p:nvSpPr>
        <p:spPr>
          <a:xfrm>
            <a:off x="2554955" y="2073859"/>
            <a:ext cx="1413711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rgbClr val="6C757E"/>
                </a:solidFill>
              </a:rPr>
              <a:t>Accessibles</a:t>
            </a:r>
          </a:p>
        </p:txBody>
      </p:sp>
    </p:spTree>
    <p:extLst>
      <p:ext uri="{BB962C8B-B14F-4D97-AF65-F5344CB8AC3E}">
        <p14:creationId xmlns:p14="http://schemas.microsoft.com/office/powerpoint/2010/main" val="106487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33260077-EFF7-C2F5-026F-B56776F98A63}"/>
              </a:ext>
            </a:extLst>
          </p:cNvPr>
          <p:cNvGrpSpPr/>
          <p:nvPr/>
        </p:nvGrpSpPr>
        <p:grpSpPr>
          <a:xfrm>
            <a:off x="196301" y="-1221205"/>
            <a:ext cx="11637628" cy="5161546"/>
            <a:chOff x="255588" y="860258"/>
            <a:chExt cx="11637628" cy="5161546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6CF46DF1-9712-6B34-D80E-5D2889BB93FC}"/>
                </a:ext>
              </a:extLst>
            </p:cNvPr>
            <p:cNvGrpSpPr/>
            <p:nvPr/>
          </p:nvGrpSpPr>
          <p:grpSpPr>
            <a:xfrm>
              <a:off x="600258" y="1094873"/>
              <a:ext cx="10897920" cy="4926931"/>
              <a:chOff x="648486" y="1323473"/>
              <a:chExt cx="10897920" cy="4926931"/>
            </a:xfrm>
          </p:grpSpPr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F21F5D5D-4504-FA32-D7C8-B22D7C8640DD}"/>
                  </a:ext>
                </a:extLst>
              </p:cNvPr>
              <p:cNvGrpSpPr/>
              <p:nvPr/>
            </p:nvGrpSpPr>
            <p:grpSpPr>
              <a:xfrm>
                <a:off x="4409574" y="1323473"/>
                <a:ext cx="3392905" cy="4926931"/>
                <a:chOff x="4409574" y="1323473"/>
                <a:chExt cx="3392905" cy="4926931"/>
              </a:xfrm>
            </p:grpSpPr>
            <p:pic>
              <p:nvPicPr>
                <p:cNvPr id="7" name="Image 6" descr="Une image contenant roue, véhicule, Véhicule terrestre, transport&#10;&#10;Description générée automatiquement">
                  <a:extLst>
                    <a:ext uri="{FF2B5EF4-FFF2-40B4-BE49-F238E27FC236}">
                      <a16:creationId xmlns:a16="http://schemas.microsoft.com/office/drawing/2014/main" id="{9720230A-EE4C-85F6-A77D-29EF70EBBA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6417" y="1329489"/>
                  <a:ext cx="3376062" cy="2110038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7AE6A03-03A0-91FF-74A2-A7907C74EF66}"/>
                    </a:ext>
                  </a:extLst>
                </p:cNvPr>
                <p:cNvSpPr/>
                <p:nvPr/>
              </p:nvSpPr>
              <p:spPr>
                <a:xfrm>
                  <a:off x="4409574" y="1323473"/>
                  <a:ext cx="3392905" cy="492693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6DB899B-DC9B-244F-68BC-3B7AD74C2524}"/>
                    </a:ext>
                  </a:extLst>
                </p:cNvPr>
                <p:cNvSpPr/>
                <p:nvPr/>
              </p:nvSpPr>
              <p:spPr>
                <a:xfrm>
                  <a:off x="5008746" y="5541010"/>
                  <a:ext cx="2194560" cy="3403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/>
                    <a:t>Accédez à l’annonce </a:t>
                  </a:r>
                </a:p>
              </p:txBody>
            </p:sp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31E50C52-B96A-593A-4071-D3F5D38A6E06}"/>
                    </a:ext>
                  </a:extLst>
                </p:cNvPr>
                <p:cNvSpPr txBox="1"/>
                <p:nvPr/>
              </p:nvSpPr>
              <p:spPr>
                <a:xfrm>
                  <a:off x="4516120" y="3540760"/>
                  <a:ext cx="2194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Titre de l’annonce</a:t>
                  </a:r>
                </a:p>
              </p:txBody>
            </p:sp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68B213CB-FC1A-E676-4B85-2853FD979E99}"/>
                    </a:ext>
                  </a:extLst>
                </p:cNvPr>
                <p:cNvSpPr txBox="1"/>
                <p:nvPr/>
              </p:nvSpPr>
              <p:spPr>
                <a:xfrm>
                  <a:off x="4516120" y="3934326"/>
                  <a:ext cx="31961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Description de l’annonce</a:t>
                  </a:r>
                </a:p>
              </p:txBody>
            </p:sp>
          </p:grpSp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4F62AFB6-6962-8A0A-F761-BA9CE899D376}"/>
                  </a:ext>
                </a:extLst>
              </p:cNvPr>
              <p:cNvGrpSpPr/>
              <p:nvPr/>
            </p:nvGrpSpPr>
            <p:grpSpPr>
              <a:xfrm>
                <a:off x="8195512" y="1673535"/>
                <a:ext cx="2464468" cy="3734449"/>
                <a:chOff x="4409574" y="1323473"/>
                <a:chExt cx="3392905" cy="4926931"/>
              </a:xfrm>
            </p:grpSpPr>
            <p:pic>
              <p:nvPicPr>
                <p:cNvPr id="14" name="Image 13" descr="Une image contenant roue, véhicule, Véhicule terrestre, transport&#10;&#10;Description générée automatiquement">
                  <a:extLst>
                    <a:ext uri="{FF2B5EF4-FFF2-40B4-BE49-F238E27FC236}">
                      <a16:creationId xmlns:a16="http://schemas.microsoft.com/office/drawing/2014/main" id="{AB0690D4-64DA-3EA3-91E4-434736C59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6417" y="1329489"/>
                  <a:ext cx="3359218" cy="2099511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0D85177-1B8E-B2B0-2092-9C928E219D9C}"/>
                    </a:ext>
                  </a:extLst>
                </p:cNvPr>
                <p:cNvSpPr/>
                <p:nvPr/>
              </p:nvSpPr>
              <p:spPr>
                <a:xfrm>
                  <a:off x="4409574" y="1323473"/>
                  <a:ext cx="3392905" cy="492693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1EFC2F5-436A-8553-D5A0-5BCF1361C63E}"/>
                    </a:ext>
                  </a:extLst>
                </p:cNvPr>
                <p:cNvSpPr/>
                <p:nvPr/>
              </p:nvSpPr>
              <p:spPr>
                <a:xfrm>
                  <a:off x="5008746" y="5541010"/>
                  <a:ext cx="2194560" cy="3403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200" dirty="0"/>
                    <a:t>Accédez à l’annonce </a:t>
                  </a:r>
                </a:p>
              </p:txBody>
            </p: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D8CB35A1-1048-B0A4-C573-8294A5D07364}"/>
                    </a:ext>
                  </a:extLst>
                </p:cNvPr>
                <p:cNvSpPr txBox="1"/>
                <p:nvPr/>
              </p:nvSpPr>
              <p:spPr>
                <a:xfrm>
                  <a:off x="4516120" y="3540759"/>
                  <a:ext cx="2194560" cy="406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Titre de l’annonce</a:t>
                  </a:r>
                </a:p>
              </p:txBody>
            </p:sp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2A3A5D66-8A17-C72B-8E05-123C1A813238}"/>
                    </a:ext>
                  </a:extLst>
                </p:cNvPr>
                <p:cNvSpPr txBox="1"/>
                <p:nvPr/>
              </p:nvSpPr>
              <p:spPr>
                <a:xfrm>
                  <a:off x="4516120" y="3934326"/>
                  <a:ext cx="3196122" cy="365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/>
                    <a:t>Description de l’annonce</a:t>
                  </a:r>
                </a:p>
              </p:txBody>
            </p:sp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8816017E-D770-1A61-02FB-91F29F1D1336}"/>
                  </a:ext>
                </a:extLst>
              </p:cNvPr>
              <p:cNvGrpSpPr/>
              <p:nvPr/>
            </p:nvGrpSpPr>
            <p:grpSpPr>
              <a:xfrm>
                <a:off x="1449805" y="1673535"/>
                <a:ext cx="2464468" cy="3734449"/>
                <a:chOff x="4409574" y="1323473"/>
                <a:chExt cx="3392905" cy="4926931"/>
              </a:xfrm>
            </p:grpSpPr>
            <p:pic>
              <p:nvPicPr>
                <p:cNvPr id="20" name="Image 19" descr="Une image contenant roue, véhicule, Véhicule terrestre, transport&#10;&#10;Description générée automatiquement">
                  <a:extLst>
                    <a:ext uri="{FF2B5EF4-FFF2-40B4-BE49-F238E27FC236}">
                      <a16:creationId xmlns:a16="http://schemas.microsoft.com/office/drawing/2014/main" id="{C0143B00-0364-B921-1CBA-D1BDCD494A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6417" y="1329489"/>
                  <a:ext cx="3359218" cy="2099511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166BF95-E210-D753-4D43-80590AA26177}"/>
                    </a:ext>
                  </a:extLst>
                </p:cNvPr>
                <p:cNvSpPr/>
                <p:nvPr/>
              </p:nvSpPr>
              <p:spPr>
                <a:xfrm>
                  <a:off x="4409574" y="1323473"/>
                  <a:ext cx="3392905" cy="4926931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4ACBF5F-6A11-1135-8192-18CE0692BCCD}"/>
                    </a:ext>
                  </a:extLst>
                </p:cNvPr>
                <p:cNvSpPr/>
                <p:nvPr/>
              </p:nvSpPr>
              <p:spPr>
                <a:xfrm>
                  <a:off x="5008746" y="5541010"/>
                  <a:ext cx="2194560" cy="3403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200" dirty="0"/>
                    <a:t>Accédez à l’annonce </a:t>
                  </a:r>
                </a:p>
              </p:txBody>
            </p:sp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E48A1AE3-F691-6283-DE7E-057C54B68116}"/>
                    </a:ext>
                  </a:extLst>
                </p:cNvPr>
                <p:cNvSpPr txBox="1"/>
                <p:nvPr/>
              </p:nvSpPr>
              <p:spPr>
                <a:xfrm>
                  <a:off x="4516120" y="3540759"/>
                  <a:ext cx="2194560" cy="406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Titre de l’annonce</a:t>
                  </a:r>
                </a:p>
              </p:txBody>
            </p:sp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24353659-6A54-3270-DADE-9B21E2FBD639}"/>
                    </a:ext>
                  </a:extLst>
                </p:cNvPr>
                <p:cNvSpPr txBox="1"/>
                <p:nvPr/>
              </p:nvSpPr>
              <p:spPr>
                <a:xfrm>
                  <a:off x="4516120" y="3934326"/>
                  <a:ext cx="3196122" cy="365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200" dirty="0"/>
                    <a:t>Description de l’annonce</a:t>
                  </a:r>
                </a:p>
              </p:txBody>
            </p:sp>
          </p:grp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7146105F-90C5-BED1-82D3-347F0E2E0354}"/>
                  </a:ext>
                </a:extLst>
              </p:cNvPr>
              <p:cNvSpPr/>
              <p:nvPr/>
            </p:nvSpPr>
            <p:spPr>
              <a:xfrm>
                <a:off x="648486" y="3436349"/>
                <a:ext cx="473443" cy="4511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b="1" dirty="0"/>
                  <a:t>&lt;</a:t>
                </a:r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2588EBD6-B4B9-1DA1-1697-076D57EC2E4E}"/>
                  </a:ext>
                </a:extLst>
              </p:cNvPr>
              <p:cNvSpPr/>
              <p:nvPr/>
            </p:nvSpPr>
            <p:spPr>
              <a:xfrm>
                <a:off x="11072963" y="3436349"/>
                <a:ext cx="473443" cy="45118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3600" b="1" dirty="0"/>
                  <a:t>&gt;</a:t>
                </a: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C4D36D-0768-1F20-C983-EDDC6E348D08}"/>
                </a:ext>
              </a:extLst>
            </p:cNvPr>
            <p:cNvSpPr/>
            <p:nvPr/>
          </p:nvSpPr>
          <p:spPr>
            <a:xfrm>
              <a:off x="255588" y="860258"/>
              <a:ext cx="11637628" cy="19139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75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8004B17-C117-17E2-8E3E-85F000F95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" t="84110" r="-637" b="-3785"/>
          <a:stretch/>
        </p:blipFill>
        <p:spPr>
          <a:xfrm>
            <a:off x="1692962" y="818147"/>
            <a:ext cx="4445228" cy="12265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r="18940"/>
          <a:stretch/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21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763D32F-3054-CDE9-A15F-F600BBF505AF}"/>
              </a:ext>
            </a:extLst>
          </p:cNvPr>
          <p:cNvSpPr txBox="1"/>
          <p:nvPr/>
        </p:nvSpPr>
        <p:spPr>
          <a:xfrm>
            <a:off x="1888958" y="1030386"/>
            <a:ext cx="785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Broadway" panose="04040905080B02020502" pitchFamily="82" charset="0"/>
              </a:rPr>
              <a:t>Mon compte Administrateur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r="18940"/>
          <a:stretch/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D68F0-D6BF-BC80-9B63-24769754FDAA}"/>
              </a:ext>
            </a:extLst>
          </p:cNvPr>
          <p:cNvSpPr/>
          <p:nvPr/>
        </p:nvSpPr>
        <p:spPr>
          <a:xfrm>
            <a:off x="1773655" y="1774658"/>
            <a:ext cx="8644689" cy="278833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F35A451-BB4B-77B0-9272-C40532F139A4}"/>
              </a:ext>
            </a:extLst>
          </p:cNvPr>
          <p:cNvSpPr txBox="1"/>
          <p:nvPr/>
        </p:nvSpPr>
        <p:spPr>
          <a:xfrm>
            <a:off x="1773654" y="1812732"/>
            <a:ext cx="304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Demande compte vendeur  :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894E8B7-B63A-F0D8-1A83-8EC9FEBCF0FF}"/>
              </a:ext>
            </a:extLst>
          </p:cNvPr>
          <p:cNvCxnSpPr>
            <a:cxnSpLocks/>
          </p:cNvCxnSpPr>
          <p:nvPr/>
        </p:nvCxnSpPr>
        <p:spPr>
          <a:xfrm>
            <a:off x="1902798" y="2641707"/>
            <a:ext cx="788489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C8A6705-2FC3-AA6F-FADA-1FA0D62FD735}"/>
              </a:ext>
            </a:extLst>
          </p:cNvPr>
          <p:cNvGrpSpPr/>
          <p:nvPr/>
        </p:nvGrpSpPr>
        <p:grpSpPr>
          <a:xfrm>
            <a:off x="3097748" y="2278713"/>
            <a:ext cx="4523041" cy="279622"/>
            <a:chOff x="3097748" y="2278713"/>
            <a:chExt cx="4523041" cy="279622"/>
          </a:xfrm>
        </p:grpSpPr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63A3DF8B-3A6A-99C7-7887-3F3C16D11B43}"/>
                </a:ext>
              </a:extLst>
            </p:cNvPr>
            <p:cNvSpPr txBox="1"/>
            <p:nvPr/>
          </p:nvSpPr>
          <p:spPr>
            <a:xfrm>
              <a:off x="3097748" y="2280482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Nom :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B7D0969B-14FB-B0A9-5888-046503BE497B}"/>
                </a:ext>
              </a:extLst>
            </p:cNvPr>
            <p:cNvSpPr txBox="1"/>
            <p:nvPr/>
          </p:nvSpPr>
          <p:spPr>
            <a:xfrm>
              <a:off x="4053771" y="2279833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Prénom :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D4B0D5AD-E476-8BB1-970D-20012DA6F77B}"/>
                </a:ext>
              </a:extLst>
            </p:cNvPr>
            <p:cNvSpPr txBox="1"/>
            <p:nvPr/>
          </p:nvSpPr>
          <p:spPr>
            <a:xfrm>
              <a:off x="5260271" y="2278713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Mail :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8C79098-6845-6D70-CF78-49DA79DA41E5}"/>
                </a:ext>
              </a:extLst>
            </p:cNvPr>
            <p:cNvSpPr txBox="1"/>
            <p:nvPr/>
          </p:nvSpPr>
          <p:spPr>
            <a:xfrm>
              <a:off x="6223789" y="2281336"/>
              <a:ext cx="1397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Téléphone :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CEE73321-7C66-9C4D-AEE0-4E45C8CA3BCD}"/>
              </a:ext>
            </a:extLst>
          </p:cNvPr>
          <p:cNvSpPr txBox="1"/>
          <p:nvPr/>
        </p:nvSpPr>
        <p:spPr>
          <a:xfrm>
            <a:off x="2119963" y="2273386"/>
            <a:ext cx="139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Photo :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809BA537-8CEA-0B47-BE09-8E1A43F8A9A4}"/>
              </a:ext>
            </a:extLst>
          </p:cNvPr>
          <p:cNvGrpSpPr/>
          <p:nvPr/>
        </p:nvGrpSpPr>
        <p:grpSpPr>
          <a:xfrm>
            <a:off x="1906346" y="2839715"/>
            <a:ext cx="7435200" cy="608865"/>
            <a:chOff x="1906346" y="2839715"/>
            <a:chExt cx="7435200" cy="608865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1950450F-8D08-B8F3-07B3-D7567F54C5CA}"/>
                </a:ext>
              </a:extLst>
            </p:cNvPr>
            <p:cNvGrpSpPr/>
            <p:nvPr/>
          </p:nvGrpSpPr>
          <p:grpSpPr>
            <a:xfrm>
              <a:off x="1906346" y="2839715"/>
              <a:ext cx="5175558" cy="608865"/>
              <a:chOff x="1906346" y="2839715"/>
              <a:chExt cx="5175558" cy="608865"/>
            </a:xfrm>
          </p:grpSpPr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B812D691-95D6-5B95-FB08-0B57D50F3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06346" y="2839715"/>
                <a:ext cx="974184" cy="608865"/>
              </a:xfrm>
              <a:prstGeom prst="rect">
                <a:avLst/>
              </a:prstGeom>
            </p:spPr>
          </p:pic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DEBB9F1F-27DD-7360-EF97-5C1A4AEFE7C9}"/>
                  </a:ext>
                </a:extLst>
              </p:cNvPr>
              <p:cNvSpPr txBox="1"/>
              <p:nvPr/>
            </p:nvSpPr>
            <p:spPr>
              <a:xfrm>
                <a:off x="3097748" y="3073727"/>
                <a:ext cx="5535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Nom 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2F0D42E5-0946-E804-DFD6-72123B490287}"/>
                  </a:ext>
                </a:extLst>
              </p:cNvPr>
              <p:cNvSpPr txBox="1"/>
              <p:nvPr/>
            </p:nvSpPr>
            <p:spPr>
              <a:xfrm>
                <a:off x="4048065" y="3073532"/>
                <a:ext cx="6890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Prénom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A4DB72FA-A580-FAF2-7B00-9D978C096C0F}"/>
                  </a:ext>
                </a:extLst>
              </p:cNvPr>
              <p:cNvSpPr txBox="1"/>
              <p:nvPr/>
            </p:nvSpPr>
            <p:spPr>
              <a:xfrm>
                <a:off x="5260271" y="3073532"/>
                <a:ext cx="5849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Mail 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85D05D6-E80D-15D3-88BA-DE3FAC78A02D}"/>
                  </a:ext>
                </a:extLst>
              </p:cNvPr>
              <p:cNvSpPr txBox="1"/>
              <p:nvPr/>
            </p:nvSpPr>
            <p:spPr>
              <a:xfrm>
                <a:off x="6211135" y="3073532"/>
                <a:ext cx="8707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Téléphone </a:t>
                </a:r>
              </a:p>
            </p:txBody>
          </p:sp>
        </p:grp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968660F2-BE3D-C5FE-CC80-63B95276BB9D}"/>
                </a:ext>
              </a:extLst>
            </p:cNvPr>
            <p:cNvSpPr/>
            <p:nvPr/>
          </p:nvSpPr>
          <p:spPr>
            <a:xfrm>
              <a:off x="7616900" y="3054636"/>
              <a:ext cx="1724646" cy="33994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Accepter</a:t>
              </a:r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22DE40E6-DAE8-C014-E6C1-EE5030F5FCE7}"/>
              </a:ext>
            </a:extLst>
          </p:cNvPr>
          <p:cNvGrpSpPr/>
          <p:nvPr/>
        </p:nvGrpSpPr>
        <p:grpSpPr>
          <a:xfrm>
            <a:off x="1693189" y="4636612"/>
            <a:ext cx="8725155" cy="1668938"/>
            <a:chOff x="1693189" y="4636612"/>
            <a:chExt cx="8725155" cy="1668938"/>
          </a:xfrm>
        </p:grpSpPr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4A21CCC8-3259-0B73-3F1C-7D1997809FD7}"/>
                </a:ext>
              </a:extLst>
            </p:cNvPr>
            <p:cNvSpPr txBox="1"/>
            <p:nvPr/>
          </p:nvSpPr>
          <p:spPr>
            <a:xfrm>
              <a:off x="1693189" y="4636612"/>
              <a:ext cx="2048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Liste des vendeurs :</a:t>
              </a:r>
            </a:p>
          </p:txBody>
        </p:sp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01B1A629-7E9F-A8B1-ADDA-A16181530360}"/>
                </a:ext>
              </a:extLst>
            </p:cNvPr>
            <p:cNvGrpSpPr/>
            <p:nvPr/>
          </p:nvGrpSpPr>
          <p:grpSpPr>
            <a:xfrm>
              <a:off x="1773654" y="5042007"/>
              <a:ext cx="8644690" cy="1263543"/>
              <a:chOff x="1773654" y="5042007"/>
              <a:chExt cx="8644690" cy="126354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FB02C2-24AA-729F-77EC-3B351926C78A}"/>
                  </a:ext>
                </a:extLst>
              </p:cNvPr>
              <p:cNvSpPr/>
              <p:nvPr/>
            </p:nvSpPr>
            <p:spPr>
              <a:xfrm>
                <a:off x="1773654" y="5139777"/>
                <a:ext cx="8644689" cy="1165773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id="{F4051BC7-E546-EB8D-E712-D3DC8E384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3655" y="5042007"/>
                <a:ext cx="864468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e 69">
                <a:extLst>
                  <a:ext uri="{FF2B5EF4-FFF2-40B4-BE49-F238E27FC236}">
                    <a16:creationId xmlns:a16="http://schemas.microsoft.com/office/drawing/2014/main" id="{CD0A8509-0FE9-C8BA-FDD5-3F1C6B963FB8}"/>
                  </a:ext>
                </a:extLst>
              </p:cNvPr>
              <p:cNvGrpSpPr/>
              <p:nvPr/>
            </p:nvGrpSpPr>
            <p:grpSpPr>
              <a:xfrm>
                <a:off x="1943425" y="5418230"/>
                <a:ext cx="7446802" cy="608865"/>
                <a:chOff x="1906346" y="2839715"/>
                <a:chExt cx="7446802" cy="608865"/>
              </a:xfrm>
            </p:grpSpPr>
            <p:grpSp>
              <p:nvGrpSpPr>
                <p:cNvPr id="71" name="Groupe 70">
                  <a:extLst>
                    <a:ext uri="{FF2B5EF4-FFF2-40B4-BE49-F238E27FC236}">
                      <a16:creationId xmlns:a16="http://schemas.microsoft.com/office/drawing/2014/main" id="{DF189C31-EA73-23B0-DD25-9E897F598D37}"/>
                    </a:ext>
                  </a:extLst>
                </p:cNvPr>
                <p:cNvGrpSpPr/>
                <p:nvPr/>
              </p:nvGrpSpPr>
              <p:grpSpPr>
                <a:xfrm>
                  <a:off x="1906346" y="2839715"/>
                  <a:ext cx="5175558" cy="608865"/>
                  <a:chOff x="1906346" y="2839715"/>
                  <a:chExt cx="5175558" cy="608865"/>
                </a:xfrm>
              </p:grpSpPr>
              <p:pic>
                <p:nvPicPr>
                  <p:cNvPr id="73" name="Image 72">
                    <a:extLst>
                      <a:ext uri="{FF2B5EF4-FFF2-40B4-BE49-F238E27FC236}">
                        <a16:creationId xmlns:a16="http://schemas.microsoft.com/office/drawing/2014/main" id="{D7ADC176-57BE-FBC4-4649-1A34C29236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906346" y="2839715"/>
                    <a:ext cx="974184" cy="608865"/>
                  </a:xfrm>
                  <a:prstGeom prst="rect">
                    <a:avLst/>
                  </a:prstGeom>
                </p:spPr>
              </p:pic>
              <p:sp>
                <p:nvSpPr>
                  <p:cNvPr id="74" name="ZoneTexte 73">
                    <a:extLst>
                      <a:ext uri="{FF2B5EF4-FFF2-40B4-BE49-F238E27FC236}">
                        <a16:creationId xmlns:a16="http://schemas.microsoft.com/office/drawing/2014/main" id="{5EC05C9B-DABB-16B6-83B8-7C00C995CFD4}"/>
                      </a:ext>
                    </a:extLst>
                  </p:cNvPr>
                  <p:cNvSpPr txBox="1"/>
                  <p:nvPr/>
                </p:nvSpPr>
                <p:spPr>
                  <a:xfrm>
                    <a:off x="3097748" y="3073727"/>
                    <a:ext cx="55350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Nom </a:t>
                    </a:r>
                  </a:p>
                </p:txBody>
              </p:sp>
              <p:sp>
                <p:nvSpPr>
                  <p:cNvPr id="75" name="ZoneTexte 74">
                    <a:extLst>
                      <a:ext uri="{FF2B5EF4-FFF2-40B4-BE49-F238E27FC236}">
                        <a16:creationId xmlns:a16="http://schemas.microsoft.com/office/drawing/2014/main" id="{215B41F1-ECBA-ADAB-5C58-723E114EF003}"/>
                      </a:ext>
                    </a:extLst>
                  </p:cNvPr>
                  <p:cNvSpPr txBox="1"/>
                  <p:nvPr/>
                </p:nvSpPr>
                <p:spPr>
                  <a:xfrm>
                    <a:off x="4048065" y="3073532"/>
                    <a:ext cx="6890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Prénom</a:t>
                    </a:r>
                  </a:p>
                </p:txBody>
              </p:sp>
              <p:sp>
                <p:nvSpPr>
                  <p:cNvPr id="76" name="ZoneTexte 75">
                    <a:extLst>
                      <a:ext uri="{FF2B5EF4-FFF2-40B4-BE49-F238E27FC236}">
                        <a16:creationId xmlns:a16="http://schemas.microsoft.com/office/drawing/2014/main" id="{C1D943E3-BF69-51C6-8968-F1E70E4F5C41}"/>
                      </a:ext>
                    </a:extLst>
                  </p:cNvPr>
                  <p:cNvSpPr txBox="1"/>
                  <p:nvPr/>
                </p:nvSpPr>
                <p:spPr>
                  <a:xfrm>
                    <a:off x="5260271" y="3073532"/>
                    <a:ext cx="58497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Mail </a:t>
                    </a:r>
                  </a:p>
                </p:txBody>
              </p:sp>
              <p:sp>
                <p:nvSpPr>
                  <p:cNvPr id="77" name="ZoneTexte 76">
                    <a:extLst>
                      <a:ext uri="{FF2B5EF4-FFF2-40B4-BE49-F238E27FC236}">
                        <a16:creationId xmlns:a16="http://schemas.microsoft.com/office/drawing/2014/main" id="{1614D44A-0CBB-FDB4-BE38-7BE0237ECAF1}"/>
                      </a:ext>
                    </a:extLst>
                  </p:cNvPr>
                  <p:cNvSpPr txBox="1"/>
                  <p:nvPr/>
                </p:nvSpPr>
                <p:spPr>
                  <a:xfrm>
                    <a:off x="6211135" y="3073532"/>
                    <a:ext cx="87076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Téléphone </a:t>
                    </a:r>
                  </a:p>
                </p:txBody>
              </p:sp>
            </p:grpSp>
            <p:sp>
              <p:nvSpPr>
                <p:cNvPr id="72" name="Rectangle : coins arrondis 71">
                  <a:extLst>
                    <a:ext uri="{FF2B5EF4-FFF2-40B4-BE49-F238E27FC236}">
                      <a16:creationId xmlns:a16="http://schemas.microsoft.com/office/drawing/2014/main" id="{2ED23064-373C-ADDC-7D02-88B60FB36000}"/>
                    </a:ext>
                  </a:extLst>
                </p:cNvPr>
                <p:cNvSpPr/>
                <p:nvPr/>
              </p:nvSpPr>
              <p:spPr>
                <a:xfrm>
                  <a:off x="7628502" y="2974176"/>
                  <a:ext cx="1724646" cy="339941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/>
                    <a:t>Supprimer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61006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C3305313-90DC-EC1E-CFDC-7C9FDC354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r="18940"/>
          <a:stretch/>
        </p:blipFill>
        <p:spPr>
          <a:xfrm>
            <a:off x="11293055" y="292099"/>
            <a:ext cx="410246" cy="412751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12751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E7E8801-80FD-02C5-E8AA-0E952558F991}"/>
              </a:ext>
            </a:extLst>
          </p:cNvPr>
          <p:cNvGrpSpPr/>
          <p:nvPr/>
        </p:nvGrpSpPr>
        <p:grpSpPr>
          <a:xfrm>
            <a:off x="1733422" y="905796"/>
            <a:ext cx="8725155" cy="1668938"/>
            <a:chOff x="1693189" y="4636612"/>
            <a:chExt cx="8725155" cy="1668938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BFA48FA0-029D-1E0D-0B03-F9F8F52F6126}"/>
                </a:ext>
              </a:extLst>
            </p:cNvPr>
            <p:cNvSpPr txBox="1"/>
            <p:nvPr/>
          </p:nvSpPr>
          <p:spPr>
            <a:xfrm>
              <a:off x="1693189" y="4636612"/>
              <a:ext cx="2048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Liste des clients :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8603969-F448-BDDD-6937-08D83F637AC9}"/>
                </a:ext>
              </a:extLst>
            </p:cNvPr>
            <p:cNvGrpSpPr/>
            <p:nvPr/>
          </p:nvGrpSpPr>
          <p:grpSpPr>
            <a:xfrm>
              <a:off x="1773654" y="5042007"/>
              <a:ext cx="8644690" cy="1263543"/>
              <a:chOff x="1773654" y="5042007"/>
              <a:chExt cx="8644690" cy="12635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54671CD-E251-F3A8-832D-464D1DB34D36}"/>
                  </a:ext>
                </a:extLst>
              </p:cNvPr>
              <p:cNvSpPr/>
              <p:nvPr/>
            </p:nvSpPr>
            <p:spPr>
              <a:xfrm>
                <a:off x="1773654" y="5139777"/>
                <a:ext cx="8644689" cy="1165773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72A5C619-4BF4-8B07-513E-0099ABB7A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3655" y="5042007"/>
                <a:ext cx="864468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10FA1A47-AC25-875A-B1BF-22CC19D28A0D}"/>
                  </a:ext>
                </a:extLst>
              </p:cNvPr>
              <p:cNvGrpSpPr/>
              <p:nvPr/>
            </p:nvGrpSpPr>
            <p:grpSpPr>
              <a:xfrm>
                <a:off x="1943425" y="5418230"/>
                <a:ext cx="7446802" cy="608865"/>
                <a:chOff x="1906346" y="2839715"/>
                <a:chExt cx="7446802" cy="608865"/>
              </a:xfrm>
            </p:grpSpPr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516781FE-C3FC-2A58-0BCF-68C32A13123F}"/>
                    </a:ext>
                  </a:extLst>
                </p:cNvPr>
                <p:cNvGrpSpPr/>
                <p:nvPr/>
              </p:nvGrpSpPr>
              <p:grpSpPr>
                <a:xfrm>
                  <a:off x="1906346" y="2839715"/>
                  <a:ext cx="5175558" cy="608865"/>
                  <a:chOff x="1906346" y="2839715"/>
                  <a:chExt cx="5175558" cy="608865"/>
                </a:xfrm>
              </p:grpSpPr>
              <p:pic>
                <p:nvPicPr>
                  <p:cNvPr id="14" name="Image 13">
                    <a:extLst>
                      <a:ext uri="{FF2B5EF4-FFF2-40B4-BE49-F238E27FC236}">
                        <a16:creationId xmlns:a16="http://schemas.microsoft.com/office/drawing/2014/main" id="{3F102C2B-14BF-728A-0E8B-D6A0C89B22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906346" y="2839715"/>
                    <a:ext cx="974184" cy="608865"/>
                  </a:xfrm>
                  <a:prstGeom prst="rect">
                    <a:avLst/>
                  </a:prstGeom>
                </p:spPr>
              </p:pic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C82D5F53-8FD8-C537-B7EF-B682342F8387}"/>
                      </a:ext>
                    </a:extLst>
                  </p:cNvPr>
                  <p:cNvSpPr txBox="1"/>
                  <p:nvPr/>
                </p:nvSpPr>
                <p:spPr>
                  <a:xfrm>
                    <a:off x="3097748" y="3073727"/>
                    <a:ext cx="55350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Nom </a:t>
                    </a:r>
                  </a:p>
                </p:txBody>
              </p:sp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79732DE9-D7E3-0224-E467-D5045F56A767}"/>
                      </a:ext>
                    </a:extLst>
                  </p:cNvPr>
                  <p:cNvSpPr txBox="1"/>
                  <p:nvPr/>
                </p:nvSpPr>
                <p:spPr>
                  <a:xfrm>
                    <a:off x="4048065" y="3073532"/>
                    <a:ext cx="6890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Prénom</a:t>
                    </a:r>
                  </a:p>
                </p:txBody>
              </p:sp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C06699A9-B989-0A79-23FD-6EFE1F35BA1A}"/>
                      </a:ext>
                    </a:extLst>
                  </p:cNvPr>
                  <p:cNvSpPr txBox="1"/>
                  <p:nvPr/>
                </p:nvSpPr>
                <p:spPr>
                  <a:xfrm>
                    <a:off x="5260271" y="3073532"/>
                    <a:ext cx="58497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Mail </a:t>
                    </a:r>
                  </a:p>
                </p:txBody>
              </p:sp>
              <p:sp>
                <p:nvSpPr>
                  <p:cNvPr id="18" name="ZoneTexte 17">
                    <a:extLst>
                      <a:ext uri="{FF2B5EF4-FFF2-40B4-BE49-F238E27FC236}">
                        <a16:creationId xmlns:a16="http://schemas.microsoft.com/office/drawing/2014/main" id="{CF45C6BC-B568-9A05-6034-9F91239039FC}"/>
                      </a:ext>
                    </a:extLst>
                  </p:cNvPr>
                  <p:cNvSpPr txBox="1"/>
                  <p:nvPr/>
                </p:nvSpPr>
                <p:spPr>
                  <a:xfrm>
                    <a:off x="6211135" y="3073532"/>
                    <a:ext cx="87076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Téléphone </a:t>
                    </a:r>
                  </a:p>
                </p:txBody>
              </p:sp>
            </p:grpSp>
            <p:sp>
              <p:nvSpPr>
                <p:cNvPr id="13" name="Rectangle : coins arrondis 12">
                  <a:extLst>
                    <a:ext uri="{FF2B5EF4-FFF2-40B4-BE49-F238E27FC236}">
                      <a16:creationId xmlns:a16="http://schemas.microsoft.com/office/drawing/2014/main" id="{15AA5EB0-66BB-1D32-FDCB-79A94114A02B}"/>
                    </a:ext>
                  </a:extLst>
                </p:cNvPr>
                <p:cNvSpPr/>
                <p:nvPr/>
              </p:nvSpPr>
              <p:spPr>
                <a:xfrm>
                  <a:off x="7628502" y="2974176"/>
                  <a:ext cx="1724646" cy="339941"/>
                </a:xfrm>
                <a:prstGeom prst="roundRect">
                  <a:avLst/>
                </a:prstGeom>
                <a:solidFill>
                  <a:srgbClr val="FF0000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/>
                    <a:t>Supprimer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1671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4870011-E5F9-285C-434B-71B87CC339CC}"/>
              </a:ext>
            </a:extLst>
          </p:cNvPr>
          <p:cNvGrpSpPr/>
          <p:nvPr/>
        </p:nvGrpSpPr>
        <p:grpSpPr>
          <a:xfrm>
            <a:off x="255588" y="1030386"/>
            <a:ext cx="11548193" cy="5274161"/>
            <a:chOff x="255588" y="1030386"/>
            <a:chExt cx="11548193" cy="5274161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723BFE0C-BBDC-77B1-821C-ECEA03534BB7}"/>
                </a:ext>
              </a:extLst>
            </p:cNvPr>
            <p:cNvGrpSpPr/>
            <p:nvPr/>
          </p:nvGrpSpPr>
          <p:grpSpPr>
            <a:xfrm>
              <a:off x="255588" y="5811253"/>
              <a:ext cx="9288760" cy="493294"/>
              <a:chOff x="255588" y="5811253"/>
              <a:chExt cx="9288760" cy="493294"/>
            </a:xfrm>
          </p:grpSpPr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AD172B4E-0939-AAB4-67D7-6D45C32EC6CF}"/>
                  </a:ext>
                </a:extLst>
              </p:cNvPr>
              <p:cNvSpPr txBox="1"/>
              <p:nvPr/>
            </p:nvSpPr>
            <p:spPr>
              <a:xfrm>
                <a:off x="255588" y="5811253"/>
                <a:ext cx="52638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latin typeface="Broadway" panose="04040905080B02020502" pitchFamily="82" charset="0"/>
                  </a:rPr>
                  <a:t>Nous contacter :</a:t>
                </a:r>
              </a:p>
            </p:txBody>
          </p: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06059D0B-64CE-10B3-2B8B-B207FD004862}"/>
                  </a:ext>
                </a:extLst>
              </p:cNvPr>
              <p:cNvCxnSpPr/>
              <p:nvPr/>
            </p:nvCxnSpPr>
            <p:spPr>
              <a:xfrm>
                <a:off x="358071" y="6304547"/>
                <a:ext cx="9186277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6F3D075B-B1AC-2DE9-A168-446615087339}"/>
                </a:ext>
              </a:extLst>
            </p:cNvPr>
            <p:cNvGrpSpPr/>
            <p:nvPr/>
          </p:nvGrpSpPr>
          <p:grpSpPr>
            <a:xfrm>
              <a:off x="631658" y="1030386"/>
              <a:ext cx="11172123" cy="4662134"/>
              <a:chOff x="631658" y="1030386"/>
              <a:chExt cx="11172123" cy="4662134"/>
            </a:xfrm>
          </p:grpSpPr>
          <p:pic>
            <p:nvPicPr>
              <p:cNvPr id="3" name="Image 2" descr="Une image contenant véhicule, Véhicule terrestre, roue, Conception automobile&#10;&#10;Description générée automatiquement">
                <a:extLst>
                  <a:ext uri="{FF2B5EF4-FFF2-40B4-BE49-F238E27FC236}">
                    <a16:creationId xmlns:a16="http://schemas.microsoft.com/office/drawing/2014/main" id="{986473A5-C8D1-48B4-DCB2-AB55B08B9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045368"/>
                <a:ext cx="5707781" cy="3567363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6339C5E0-D964-775A-272C-E42E1C41362B}"/>
                  </a:ext>
                </a:extLst>
              </p:cNvPr>
              <p:cNvSpPr txBox="1"/>
              <p:nvPr/>
            </p:nvSpPr>
            <p:spPr>
              <a:xfrm>
                <a:off x="1888958" y="1030386"/>
                <a:ext cx="78566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dirty="0">
                    <a:latin typeface="Broadway" panose="04040905080B02020502" pitchFamily="82" charset="0"/>
                  </a:rPr>
                  <a:t>À propos de notre équipe…</a:t>
                </a:r>
              </a:p>
            </p:txBody>
          </p:sp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C2098C3-8BDA-23BF-9B7B-7F1190035496}"/>
                  </a:ext>
                </a:extLst>
              </p:cNvPr>
              <p:cNvSpPr txBox="1"/>
              <p:nvPr/>
            </p:nvSpPr>
            <p:spPr>
              <a:xfrm>
                <a:off x="631658" y="2045368"/>
                <a:ext cx="5185611" cy="364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FR" sz="1100" b="0" i="0" dirty="0">
                    <a:solidFill>
                      <a:srgbClr val="595959"/>
                    </a:solidFill>
                    <a:effectLst/>
                    <a:latin typeface="Roboto" panose="02000000000000000000" pitchFamily="2" charset="0"/>
                  </a:rPr>
                  <a:t>	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Lorem ipsum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dolor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sit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amet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consectetur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adipiscing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elit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Pellentesque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ac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urna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in nunc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blandit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placerat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Aliquam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hendrerit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lacus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euismod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ipsum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interdum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vehicula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Interdum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et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malesuada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fames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ac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ante ipsum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primis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in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faucibus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In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euismod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sem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ligula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vitae pulvinar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augue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dignissim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non.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Praesent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imperdiet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odio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nec ipsum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faucibus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venenatis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Aenean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semper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feugiat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turpis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vitae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ornare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lacus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pellentesque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eget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Donec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id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posuere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odio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Nam ut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ultrices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augue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</a:t>
                </a:r>
              </a:p>
              <a:p>
                <a:pPr algn="l"/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Lorem ipsum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dolor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sit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amet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consectetur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adipiscing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elit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Aenean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in diam id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nisi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congue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eleifend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Curabitur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vel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urna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iaculis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aliquam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mauris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ut,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congue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enim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Praesent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ut ex in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justo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bibendum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viverra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Fusce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quis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pulvinar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turpis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Class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aptent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taciti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sociosqu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ad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litora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torquent per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conubia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nostra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per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inceptos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himenaeos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Vivamus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congue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in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lorem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at cursus. Integer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maximus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dolor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sed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enim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venenatis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semper.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Nullam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ac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odio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at libero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varius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molestie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nec et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nulla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In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pharetra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vulputate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enim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a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elementum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Maecenas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lacus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ipsum,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lobortis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at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sapien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ultricies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iaculis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dignissim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arcu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</a:t>
                </a:r>
              </a:p>
              <a:p>
                <a:pPr algn="l"/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Aliquam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egestas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erat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leo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eget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ultricies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neque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consequat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accumsan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Aliquam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vestibulum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dignissim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pulvinar.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Aenean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id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pellentesque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purus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Sed in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nisl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elementum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eleifend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tellus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quis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dapibus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quam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Donec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mollis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tellus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non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feugiat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finibus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In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efficitur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id mi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pellentesque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rutrum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Aliquam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erat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volutpat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Aliquam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erat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volutpat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Vivamus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quis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facilisis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ante. Sed nec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quam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maximus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dapibus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justo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quis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,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tempor</a:t>
                </a:r>
                <a:r>
                  <a:rPr lang="fr-FR" sz="11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fr-FR" sz="11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Roboto" panose="02000000000000000000" pitchFamily="2" charset="0"/>
                  </a:rPr>
                  <a:t>purus</a:t>
                </a:r>
                <a:r>
                  <a:rPr lang="fr-FR" sz="1100" b="0" i="0" dirty="0">
                    <a:solidFill>
                      <a:srgbClr val="595959"/>
                    </a:solidFill>
                    <a:effectLst/>
                    <a:latin typeface="Roboto" panose="02000000000000000000" pitchFamily="2" charset="0"/>
                  </a:rPr>
                  <a:t>. </a:t>
                </a:r>
                <a:endParaRPr lang="fr-F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1720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e 57">
            <a:extLst>
              <a:ext uri="{FF2B5EF4-FFF2-40B4-BE49-F238E27FC236}">
                <a16:creationId xmlns:a16="http://schemas.microsoft.com/office/drawing/2014/main" id="{C87711E1-F03F-C8A1-77CD-BEB8B4C07045}"/>
              </a:ext>
            </a:extLst>
          </p:cNvPr>
          <p:cNvGrpSpPr/>
          <p:nvPr/>
        </p:nvGrpSpPr>
        <p:grpSpPr>
          <a:xfrm>
            <a:off x="309250" y="-2618643"/>
            <a:ext cx="11619580" cy="5432258"/>
            <a:chOff x="255588" y="872289"/>
            <a:chExt cx="11619580" cy="5432258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3A2B7D49-6724-DF00-6A6A-A49887195E7D}"/>
                </a:ext>
              </a:extLst>
            </p:cNvPr>
            <p:cNvGrpSpPr/>
            <p:nvPr/>
          </p:nvGrpSpPr>
          <p:grpSpPr>
            <a:xfrm>
              <a:off x="255588" y="1030386"/>
              <a:ext cx="11548193" cy="5274161"/>
              <a:chOff x="255588" y="1030386"/>
              <a:chExt cx="11548193" cy="5274161"/>
            </a:xfrm>
          </p:grpSpPr>
          <p:grpSp>
            <p:nvGrpSpPr>
              <p:cNvPr id="50" name="Groupe 49">
                <a:extLst>
                  <a:ext uri="{FF2B5EF4-FFF2-40B4-BE49-F238E27FC236}">
                    <a16:creationId xmlns:a16="http://schemas.microsoft.com/office/drawing/2014/main" id="{0B0D063F-30CB-7B5A-5F86-A641EED9F273}"/>
                  </a:ext>
                </a:extLst>
              </p:cNvPr>
              <p:cNvGrpSpPr/>
              <p:nvPr/>
            </p:nvGrpSpPr>
            <p:grpSpPr>
              <a:xfrm>
                <a:off x="255588" y="5811253"/>
                <a:ext cx="9288760" cy="493294"/>
                <a:chOff x="255588" y="5811253"/>
                <a:chExt cx="9288760" cy="493294"/>
              </a:xfrm>
            </p:grpSpPr>
            <p:sp>
              <p:nvSpPr>
                <p:cNvPr id="55" name="ZoneTexte 54">
                  <a:extLst>
                    <a:ext uri="{FF2B5EF4-FFF2-40B4-BE49-F238E27FC236}">
                      <a16:creationId xmlns:a16="http://schemas.microsoft.com/office/drawing/2014/main" id="{6AAC4FDC-9C96-0187-6568-AC5269C3091C}"/>
                    </a:ext>
                  </a:extLst>
                </p:cNvPr>
                <p:cNvSpPr txBox="1"/>
                <p:nvPr/>
              </p:nvSpPr>
              <p:spPr>
                <a:xfrm>
                  <a:off x="255588" y="5811253"/>
                  <a:ext cx="526381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000" dirty="0">
                      <a:latin typeface="Broadway" panose="04040905080B02020502" pitchFamily="82" charset="0"/>
                    </a:rPr>
                    <a:t>Nous contacter :</a:t>
                  </a:r>
                </a:p>
              </p:txBody>
            </p: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1D4D0EED-F4CB-25B2-1C08-0536DB179491}"/>
                    </a:ext>
                  </a:extLst>
                </p:cNvPr>
                <p:cNvCxnSpPr/>
                <p:nvPr/>
              </p:nvCxnSpPr>
              <p:spPr>
                <a:xfrm>
                  <a:off x="358071" y="6304547"/>
                  <a:ext cx="9186277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50B00450-5FC0-C1C3-2274-67D2B242EA4E}"/>
                  </a:ext>
                </a:extLst>
              </p:cNvPr>
              <p:cNvGrpSpPr/>
              <p:nvPr/>
            </p:nvGrpSpPr>
            <p:grpSpPr>
              <a:xfrm>
                <a:off x="631658" y="1030386"/>
                <a:ext cx="11172123" cy="4662134"/>
                <a:chOff x="631658" y="1030386"/>
                <a:chExt cx="11172123" cy="4662134"/>
              </a:xfrm>
            </p:grpSpPr>
            <p:pic>
              <p:nvPicPr>
                <p:cNvPr id="52" name="Image 51" descr="Une image contenant véhicule, Véhicule terrestre, roue, Conception automobile&#10;&#10;Description générée automatiquement">
                  <a:extLst>
                    <a:ext uri="{FF2B5EF4-FFF2-40B4-BE49-F238E27FC236}">
                      <a16:creationId xmlns:a16="http://schemas.microsoft.com/office/drawing/2014/main" id="{8C86166A-0BBC-B10D-3497-6ECD674F55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2045368"/>
                  <a:ext cx="5707781" cy="3567363"/>
                </a:xfrm>
                <a:prstGeom prst="rect">
                  <a:avLst/>
                </a:prstGeom>
              </p:spPr>
            </p:pic>
            <p:sp>
              <p:nvSpPr>
                <p:cNvPr id="53" name="ZoneTexte 52">
                  <a:extLst>
                    <a:ext uri="{FF2B5EF4-FFF2-40B4-BE49-F238E27FC236}">
                      <a16:creationId xmlns:a16="http://schemas.microsoft.com/office/drawing/2014/main" id="{C1023331-29B8-66DA-8EF3-5409C7A34763}"/>
                    </a:ext>
                  </a:extLst>
                </p:cNvPr>
                <p:cNvSpPr txBox="1"/>
                <p:nvPr/>
              </p:nvSpPr>
              <p:spPr>
                <a:xfrm>
                  <a:off x="1888958" y="1030386"/>
                  <a:ext cx="785662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3600" dirty="0">
                      <a:latin typeface="Broadway" panose="04040905080B02020502" pitchFamily="82" charset="0"/>
                    </a:rPr>
                    <a:t>À propos de notre équipe…</a:t>
                  </a:r>
                </a:p>
              </p:txBody>
            </p:sp>
            <p:sp>
              <p:nvSpPr>
                <p:cNvPr id="54" name="ZoneTexte 53">
                  <a:extLst>
                    <a:ext uri="{FF2B5EF4-FFF2-40B4-BE49-F238E27FC236}">
                      <a16:creationId xmlns:a16="http://schemas.microsoft.com/office/drawing/2014/main" id="{B5F16832-23D8-FA46-DEDB-67CE327C1EA6}"/>
                    </a:ext>
                  </a:extLst>
                </p:cNvPr>
                <p:cNvSpPr txBox="1"/>
                <p:nvPr/>
              </p:nvSpPr>
              <p:spPr>
                <a:xfrm>
                  <a:off x="631658" y="2045368"/>
                  <a:ext cx="5185611" cy="36471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fr-FR" sz="1100" b="0" i="0" dirty="0">
                      <a:solidFill>
                        <a:srgbClr val="595959"/>
                      </a:solidFill>
                      <a:effectLst/>
                      <a:latin typeface="Roboto" panose="02000000000000000000" pitchFamily="2" charset="0"/>
                    </a:rPr>
                    <a:t>	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Lorem ipsum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dolor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sit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amet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consectetur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adipiscing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elit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Pellentesque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ac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urna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in nunc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blandit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placerat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Aliquam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hendrerit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lacus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euismod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ipsum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interdum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vehicula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Interdum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et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malesuada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fames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ac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ante ipsum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primis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in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faucibus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In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euismod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sem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ligula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vitae pulvinar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augue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dignissim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non.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Praesent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imperdiet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odio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nec ipsum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faucibus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venenatis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Aenean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semper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feugiat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turpis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vitae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ornare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lacus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pellentesque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eget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Donec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id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posuere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odio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Nam ut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ultrices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augue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</a:t>
                  </a:r>
                </a:p>
                <a:p>
                  <a:pPr algn="l"/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Lorem ipsum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dolor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sit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amet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consectetur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adipiscing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elit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Aenean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in diam id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nisi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congue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eleifend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Curabitur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vel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urna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iaculis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aliquam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mauris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ut,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congue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enim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Praesent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ut ex in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justo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bibendum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viverra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Fusce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quis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pulvinar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turpis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Class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aptent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taciti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sociosqu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ad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litora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torquent per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conubia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nostra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per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inceptos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himenaeos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Vivamus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congue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in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lorem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at cursus. Integer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maximus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dolor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sed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enim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venenatis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semper.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Nullam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ac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odio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at libero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varius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molestie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nec et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nulla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In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pharetra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vulputate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enim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a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elementum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Maecenas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lacus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ipsum,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lobortis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at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sapien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ultricies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iaculis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dignissim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arcu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</a:t>
                  </a:r>
                </a:p>
                <a:p>
                  <a:pPr algn="l"/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Aliquam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egestas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erat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leo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eget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ultricies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neque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consequat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accumsan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Aliquam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vestibulum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dignissim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pulvinar.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Aenean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id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pellentesque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purus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Sed in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nisl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elementum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eleifend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tellus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quis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dapibus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quam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Donec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mollis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tellus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non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feugiat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finibus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In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efficitur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id mi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pellentesque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rutrum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Aliquam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erat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volutpat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Aliquam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erat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volutpat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Vivamus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quis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facilisis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ante. Sed nec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quam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maximus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dapibus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justo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quis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,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tempor</a:t>
                  </a:r>
                  <a:r>
                    <a:rPr lang="fr-FR" sz="1100" b="0" i="0" dirty="0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 </a:t>
                  </a:r>
                  <a:r>
                    <a:rPr lang="fr-FR" sz="1100" b="0" i="0" dirty="0" err="1">
                      <a:solidFill>
                        <a:schemeClr val="accent5">
                          <a:lumMod val="75000"/>
                        </a:schemeClr>
                      </a:solidFill>
                      <a:effectLst/>
                      <a:latin typeface="Roboto" panose="02000000000000000000" pitchFamily="2" charset="0"/>
                    </a:rPr>
                    <a:t>purus</a:t>
                  </a:r>
                  <a:r>
                    <a:rPr lang="fr-FR" sz="1100" b="0" i="0" dirty="0">
                      <a:solidFill>
                        <a:srgbClr val="595959"/>
                      </a:solidFill>
                      <a:effectLst/>
                      <a:latin typeface="Roboto" panose="02000000000000000000" pitchFamily="2" charset="0"/>
                    </a:rPr>
                    <a:t>. </a:t>
                  </a:r>
                  <a:endParaRPr lang="fr-FR" dirty="0"/>
                </a:p>
              </p:txBody>
            </p:sp>
          </p:grp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4283D6-1CBB-4677-6907-8A5DDAF11174}"/>
                </a:ext>
              </a:extLst>
            </p:cNvPr>
            <p:cNvSpPr/>
            <p:nvPr/>
          </p:nvSpPr>
          <p:spPr>
            <a:xfrm>
              <a:off x="358071" y="872289"/>
              <a:ext cx="11517097" cy="34318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61697670-4ABB-FF1E-A9B3-F9BCF4FBD484}"/>
              </a:ext>
            </a:extLst>
          </p:cNvPr>
          <p:cNvSpPr txBox="1"/>
          <p:nvPr/>
        </p:nvSpPr>
        <p:spPr>
          <a:xfrm>
            <a:off x="1407695" y="3050005"/>
            <a:ext cx="190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dirty="0">
                <a:solidFill>
                  <a:srgbClr val="212529"/>
                </a:solidFill>
                <a:effectLst/>
                <a:latin typeface="-apple-system"/>
              </a:rPr>
              <a:t>Par téléphone au :</a:t>
            </a:r>
            <a:endParaRPr lang="fr-FR" sz="1400" dirty="0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3A7FCC3-0E13-25A9-D4C7-56B2DBF70B64}"/>
              </a:ext>
            </a:extLst>
          </p:cNvPr>
          <p:cNvSpPr txBox="1"/>
          <p:nvPr/>
        </p:nvSpPr>
        <p:spPr>
          <a:xfrm>
            <a:off x="1810085" y="3322291"/>
            <a:ext cx="190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12529"/>
                </a:solidFill>
                <a:latin typeface="-apple-system"/>
              </a:rPr>
              <a:t>-01 44 39 06 00</a:t>
            </a:r>
            <a:endParaRPr lang="fr-FR" sz="1400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3AD1205-CA9F-FAA9-444C-7633139F5A1C}"/>
              </a:ext>
            </a:extLst>
          </p:cNvPr>
          <p:cNvSpPr txBox="1"/>
          <p:nvPr/>
        </p:nvSpPr>
        <p:spPr>
          <a:xfrm>
            <a:off x="1810085" y="3594577"/>
            <a:ext cx="190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212529"/>
                </a:solidFill>
                <a:latin typeface="-apple-system"/>
              </a:rPr>
              <a:t>-01 78 42 07 69</a:t>
            </a:r>
            <a:endParaRPr lang="fr-FR" sz="1400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BC1C90B-D8DB-EF13-A502-069B3AD6C449}"/>
              </a:ext>
            </a:extLst>
          </p:cNvPr>
          <p:cNvSpPr txBox="1"/>
          <p:nvPr/>
        </p:nvSpPr>
        <p:spPr>
          <a:xfrm>
            <a:off x="5415231" y="3045433"/>
            <a:ext cx="190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dirty="0">
                <a:solidFill>
                  <a:srgbClr val="212529"/>
                </a:solidFill>
                <a:effectLst/>
                <a:latin typeface="-apple-system"/>
              </a:rPr>
              <a:t>Par mail :</a:t>
            </a:r>
            <a:endParaRPr lang="fr-FR" sz="1400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2432DE3-3856-71F7-5293-9D27279FD63F}"/>
              </a:ext>
            </a:extLst>
          </p:cNvPr>
          <p:cNvSpPr txBox="1"/>
          <p:nvPr/>
        </p:nvSpPr>
        <p:spPr>
          <a:xfrm>
            <a:off x="5415231" y="3294878"/>
            <a:ext cx="2409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212529"/>
                </a:solidFill>
                <a:latin typeface="-apple-system"/>
                <a:hlinkClick r:id="rId11"/>
              </a:rPr>
              <a:t>agorafrancia@edu.ece.fr</a:t>
            </a:r>
            <a:endParaRPr lang="fr-FR" sz="1400" dirty="0">
              <a:solidFill>
                <a:srgbClr val="212529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212529"/>
                </a:solidFill>
                <a:latin typeface="-apple-system"/>
                <a:hlinkClick r:id="rId12"/>
              </a:rPr>
              <a:t>agorafrancia@ece.fr</a:t>
            </a:r>
            <a:endParaRPr lang="fr-FR" sz="1400" dirty="0">
              <a:solidFill>
                <a:srgbClr val="212529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pPr marL="285750" indent="-285750">
              <a:buFontTx/>
              <a:buChar char="-"/>
            </a:pPr>
            <a:endParaRPr lang="fr-FR" sz="1400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8445D0A-343A-B9B9-1DD4-CF42D9D00A29}"/>
              </a:ext>
            </a:extLst>
          </p:cNvPr>
          <p:cNvSpPr txBox="1"/>
          <p:nvPr/>
        </p:nvSpPr>
        <p:spPr>
          <a:xfrm>
            <a:off x="685320" y="4416445"/>
            <a:ext cx="2400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dirty="0">
                <a:solidFill>
                  <a:srgbClr val="212529"/>
                </a:solidFill>
                <a:effectLst/>
                <a:latin typeface="-apple-system"/>
              </a:rPr>
              <a:t>Ou sur nos réseaux sociaux :</a:t>
            </a:r>
            <a:endParaRPr lang="fr-FR" sz="1400" dirty="0"/>
          </a:p>
        </p:txBody>
      </p:sp>
      <p:pic>
        <p:nvPicPr>
          <p:cNvPr id="1026" name="Picture 2" descr="Bloc Icônes de réseaux sociaux – WordPress en Français">
            <a:extLst>
              <a:ext uri="{FF2B5EF4-FFF2-40B4-BE49-F238E27FC236}">
                <a16:creationId xmlns:a16="http://schemas.microsoft.com/office/drawing/2014/main" id="{5BD9668B-D9BC-DCBA-0D6A-8528AC2A1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4" r="21389"/>
          <a:stretch/>
        </p:blipFill>
        <p:spPr bwMode="auto">
          <a:xfrm>
            <a:off x="4180974" y="4204774"/>
            <a:ext cx="2520616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38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F811995E-52A3-4CA2-3005-0B5FA2D4A338}"/>
              </a:ext>
            </a:extLst>
          </p:cNvPr>
          <p:cNvGrpSpPr/>
          <p:nvPr/>
        </p:nvGrpSpPr>
        <p:grpSpPr>
          <a:xfrm>
            <a:off x="358071" y="1030386"/>
            <a:ext cx="9387508" cy="6235982"/>
            <a:chOff x="358071" y="1030386"/>
            <a:chExt cx="9387508" cy="6235982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5DDD7B95-1C78-EBCF-431D-A5301005299B}"/>
                </a:ext>
              </a:extLst>
            </p:cNvPr>
            <p:cNvGrpSpPr/>
            <p:nvPr/>
          </p:nvGrpSpPr>
          <p:grpSpPr>
            <a:xfrm>
              <a:off x="3086100" y="4775832"/>
              <a:ext cx="5678970" cy="2490536"/>
              <a:chOff x="3086100" y="2219826"/>
              <a:chExt cx="5678970" cy="2490536"/>
            </a:xfrm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5218849D-30C1-10D0-C4BE-6C80E278721F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1C746E23-ED44-3810-FFB7-DD8385D37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8" y="2809373"/>
                <a:ext cx="2098307" cy="1311441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F616029-C04E-7313-BCF9-E3EC6068CD97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7B3CC0B-8F88-BE36-183B-CF29C9041329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C9362A5-3408-247A-62CF-6255BA0AA851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CAD51B8B-A027-AEF6-D768-4E77F8019415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2B0F4B2-7ACB-7DC0-D0ED-C7E84F19622C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652C9EF-0DA7-7D3A-ED55-1F22A3A2CBD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C6AE48D-FD24-7009-C776-89E56C4F1B08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339C5E0-D964-775A-272C-E42E1C41362B}"/>
                </a:ext>
              </a:extLst>
            </p:cNvPr>
            <p:cNvSpPr txBox="1"/>
            <p:nvPr/>
          </p:nvSpPr>
          <p:spPr>
            <a:xfrm>
              <a:off x="1888958" y="1030386"/>
              <a:ext cx="7856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Broadway" panose="04040905080B02020502" pitchFamily="82" charset="0"/>
                </a:rPr>
                <a:t>Tous nos articles …</a:t>
              </a:r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D8C1722-EA87-658A-0B6E-766BA43FE52E}"/>
                </a:ext>
              </a:extLst>
            </p:cNvPr>
            <p:cNvGrpSpPr/>
            <p:nvPr/>
          </p:nvGrpSpPr>
          <p:grpSpPr>
            <a:xfrm>
              <a:off x="3086100" y="2219826"/>
              <a:ext cx="5678970" cy="2490536"/>
              <a:chOff x="3086100" y="2219826"/>
              <a:chExt cx="5678970" cy="2490536"/>
            </a:xfrm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F1B9957E-DC88-D927-2B82-13A8BCE02147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" name="Image 10" descr="Une image contenant roue, Véhicule terrestre, véhicule, pneu&#10;&#10;Description générée automatiquement">
                <a:extLst>
                  <a:ext uri="{FF2B5EF4-FFF2-40B4-BE49-F238E27FC236}">
                    <a16:creationId xmlns:a16="http://schemas.microsoft.com/office/drawing/2014/main" id="{2F466E3B-149F-E3D6-A5C3-F2C802FB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2718" y="2809373"/>
                <a:ext cx="2098307" cy="1311442"/>
              </a:xfrm>
              <a:prstGeom prst="rect">
                <a:avLst/>
              </a:prstGeom>
            </p:spPr>
          </p:pic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D7D84E3-FB1C-7460-F765-C832CF35963B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5D2E0FD-0672-78EC-E6BB-7BAA1E8BEF28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FE6C66D-B6EE-36E0-D620-455364AE87BE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3E4F79B-D77C-90CE-1DBC-AEE951C546A1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042F5A9-D319-7727-F55C-AF556E83CF16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F69630AE-7E6C-F4CA-F14B-C9561868BBB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AB5CBD5-89FE-81DD-5B69-0737D92427FB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7DB1A543-5B83-CB7B-0922-BE1E0145E3CA}"/>
                </a:ext>
              </a:extLst>
            </p:cNvPr>
            <p:cNvGrpSpPr/>
            <p:nvPr/>
          </p:nvGrpSpPr>
          <p:grpSpPr>
            <a:xfrm>
              <a:off x="358071" y="2225273"/>
              <a:ext cx="2331420" cy="4477160"/>
              <a:chOff x="358071" y="2225273"/>
              <a:chExt cx="2331420" cy="4477160"/>
            </a:xfrm>
          </p:grpSpPr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6694130A-FE8C-802A-18F7-D1590C404592}"/>
                  </a:ext>
                </a:extLst>
              </p:cNvPr>
              <p:cNvGrpSpPr/>
              <p:nvPr/>
            </p:nvGrpSpPr>
            <p:grpSpPr>
              <a:xfrm>
                <a:off x="358071" y="2225273"/>
                <a:ext cx="2331420" cy="4477160"/>
                <a:chOff x="303533" y="1726703"/>
                <a:chExt cx="2331420" cy="447716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BEB5B8D-1FC4-D1E2-C14A-57E9D318794E}"/>
                    </a:ext>
                  </a:extLst>
                </p:cNvPr>
                <p:cNvSpPr/>
                <p:nvPr/>
              </p:nvSpPr>
              <p:spPr>
                <a:xfrm>
                  <a:off x="316920" y="1726703"/>
                  <a:ext cx="2283359" cy="4477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/>
                    <a:t>Filtrer par :</a:t>
                  </a:r>
                  <a:endParaRPr lang="fr-FR" dirty="0"/>
                </a:p>
              </p:txBody>
            </p:sp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CDAA3286-10D1-94B0-33D7-9204B780F955}"/>
                    </a:ext>
                  </a:extLst>
                </p:cNvPr>
                <p:cNvSpPr txBox="1"/>
                <p:nvPr/>
              </p:nvSpPr>
              <p:spPr>
                <a:xfrm>
                  <a:off x="352055" y="1741855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Filtrer par :</a:t>
                  </a:r>
                </a:p>
              </p:txBody>
            </p:sp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D71A5470-8B59-9568-F058-24ACA8A8F02C}"/>
                    </a:ext>
                  </a:extLst>
                </p:cNvPr>
                <p:cNvSpPr txBox="1"/>
                <p:nvPr/>
              </p:nvSpPr>
              <p:spPr>
                <a:xfrm>
                  <a:off x="352055" y="1998372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52" name="Groupe 51">
                  <a:extLst>
                    <a:ext uri="{FF2B5EF4-FFF2-40B4-BE49-F238E27FC236}">
                      <a16:creationId xmlns:a16="http://schemas.microsoft.com/office/drawing/2014/main" id="{AC5AA96A-0074-39B1-2315-679B3F72EF0B}"/>
                    </a:ext>
                  </a:extLst>
                </p:cNvPr>
                <p:cNvGrpSpPr/>
                <p:nvPr/>
              </p:nvGrpSpPr>
              <p:grpSpPr>
                <a:xfrm>
                  <a:off x="517676" y="2306149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49" name="Rectangle : coins arrondis 48">
                    <a:extLst>
                      <a:ext uri="{FF2B5EF4-FFF2-40B4-BE49-F238E27FC236}">
                        <a16:creationId xmlns:a16="http://schemas.microsoft.com/office/drawing/2014/main" id="{4A9E8545-88C7-78DA-6B9F-A4995BEE17F1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05B63952-66A1-D900-9546-FE8A2C65B33A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E698DB79-6B43-028D-BF3D-62AC38A4F8BC}"/>
                    </a:ext>
                  </a:extLst>
                </p:cNvPr>
                <p:cNvSpPr txBox="1"/>
                <p:nvPr/>
              </p:nvSpPr>
              <p:spPr>
                <a:xfrm>
                  <a:off x="352055" y="2691028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53" name="Groupe 52">
                  <a:extLst>
                    <a:ext uri="{FF2B5EF4-FFF2-40B4-BE49-F238E27FC236}">
                      <a16:creationId xmlns:a16="http://schemas.microsoft.com/office/drawing/2014/main" id="{1547DF59-F4B8-DEA2-29BA-1039D02E549A}"/>
                    </a:ext>
                  </a:extLst>
                </p:cNvPr>
                <p:cNvGrpSpPr/>
                <p:nvPr/>
              </p:nvGrpSpPr>
              <p:grpSpPr>
                <a:xfrm>
                  <a:off x="517676" y="3007766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54" name="Rectangle : coins arrondis 53">
                    <a:extLst>
                      <a:ext uri="{FF2B5EF4-FFF2-40B4-BE49-F238E27FC236}">
                        <a16:creationId xmlns:a16="http://schemas.microsoft.com/office/drawing/2014/main" id="{C71AFF98-6377-04CE-4652-946FDCF316FA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55" name="Rectangle : coins arrondis 54">
                    <a:extLst>
                      <a:ext uri="{FF2B5EF4-FFF2-40B4-BE49-F238E27FC236}">
                        <a16:creationId xmlns:a16="http://schemas.microsoft.com/office/drawing/2014/main" id="{727F77BE-014F-A8F3-0D43-374BBF798A5E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0EBAFC20-D32A-505D-4316-861A2215262C}"/>
                    </a:ext>
                  </a:extLst>
                </p:cNvPr>
                <p:cNvSpPr txBox="1"/>
                <p:nvPr/>
              </p:nvSpPr>
              <p:spPr>
                <a:xfrm>
                  <a:off x="352055" y="3361909"/>
                  <a:ext cx="1362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Type de vente :</a:t>
                  </a:r>
                </a:p>
              </p:txBody>
            </p:sp>
            <p:grpSp>
              <p:nvGrpSpPr>
                <p:cNvPr id="59" name="Groupe 58">
                  <a:extLst>
                    <a:ext uri="{FF2B5EF4-FFF2-40B4-BE49-F238E27FC236}">
                      <a16:creationId xmlns:a16="http://schemas.microsoft.com/office/drawing/2014/main" id="{ED66098F-C6D7-E383-1804-52CEADEBA78D}"/>
                    </a:ext>
                  </a:extLst>
                </p:cNvPr>
                <p:cNvGrpSpPr/>
                <p:nvPr/>
              </p:nvGrpSpPr>
              <p:grpSpPr>
                <a:xfrm>
                  <a:off x="639352" y="3511034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57" name="Rectangle : coins arrondis 56">
                    <a:extLst>
                      <a:ext uri="{FF2B5EF4-FFF2-40B4-BE49-F238E27FC236}">
                        <a16:creationId xmlns:a16="http://schemas.microsoft.com/office/drawing/2014/main" id="{75AEDA7F-ED94-D800-F6DC-F7F1073C7ADC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8E2005B0-57BA-D479-6CC4-DABDF3ECAF49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Enchère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A4E37C9B-91CD-175E-46CE-D87FB82F09CB}"/>
                    </a:ext>
                  </a:extLst>
                </p:cNvPr>
                <p:cNvGrpSpPr/>
                <p:nvPr/>
              </p:nvGrpSpPr>
              <p:grpSpPr>
                <a:xfrm>
                  <a:off x="639352" y="3699347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61" name="Rectangle : coins arrondis 60">
                    <a:extLst>
                      <a:ext uri="{FF2B5EF4-FFF2-40B4-BE49-F238E27FC236}">
                        <a16:creationId xmlns:a16="http://schemas.microsoft.com/office/drawing/2014/main" id="{DE7E7898-CF0E-3DB5-925E-C5F2E3873CCE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62" name="ZoneTexte 61">
                    <a:extLst>
                      <a:ext uri="{FF2B5EF4-FFF2-40B4-BE49-F238E27FC236}">
                        <a16:creationId xmlns:a16="http://schemas.microsoft.com/office/drawing/2014/main" id="{436F3F26-FB42-33AB-1DB8-ACE3AB30F5B3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Négociation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3D382E67-80BC-D16D-5C95-ED144573D0DB}"/>
                    </a:ext>
                  </a:extLst>
                </p:cNvPr>
                <p:cNvSpPr txBox="1"/>
                <p:nvPr/>
              </p:nvSpPr>
              <p:spPr>
                <a:xfrm>
                  <a:off x="303533" y="4256297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Trier par :</a:t>
                  </a:r>
                </a:p>
              </p:txBody>
            </p:sp>
            <p:sp>
              <p:nvSpPr>
                <p:cNvPr id="64" name="ZoneTexte 63">
                  <a:extLst>
                    <a:ext uri="{FF2B5EF4-FFF2-40B4-BE49-F238E27FC236}">
                      <a16:creationId xmlns:a16="http://schemas.microsoft.com/office/drawing/2014/main" id="{A2C62223-3AD5-C670-1CF6-5B937C7DE456}"/>
                    </a:ext>
                  </a:extLst>
                </p:cNvPr>
                <p:cNvSpPr txBox="1"/>
                <p:nvPr/>
              </p:nvSpPr>
              <p:spPr>
                <a:xfrm>
                  <a:off x="317381" y="4553989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71" name="Groupe 70">
                  <a:extLst>
                    <a:ext uri="{FF2B5EF4-FFF2-40B4-BE49-F238E27FC236}">
                      <a16:creationId xmlns:a16="http://schemas.microsoft.com/office/drawing/2014/main" id="{991FCE79-79C1-53F2-EEFB-18E382BC1F6B}"/>
                    </a:ext>
                  </a:extLst>
                </p:cNvPr>
                <p:cNvGrpSpPr/>
                <p:nvPr/>
              </p:nvGrpSpPr>
              <p:grpSpPr>
                <a:xfrm>
                  <a:off x="539058" y="4695843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67" name="Groupe 66">
                    <a:extLst>
                      <a:ext uri="{FF2B5EF4-FFF2-40B4-BE49-F238E27FC236}">
                        <a16:creationId xmlns:a16="http://schemas.microsoft.com/office/drawing/2014/main" id="{92087320-6772-170F-D504-BAF34F1B4FF5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5" name="Organigramme : Connecteur 64">
                      <a:extLst>
                        <a:ext uri="{FF2B5EF4-FFF2-40B4-BE49-F238E27FC236}">
                          <a16:creationId xmlns:a16="http://schemas.microsoft.com/office/drawing/2014/main" id="{70AAAC38-35D3-002F-2A9B-71495A150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6" name="ZoneTexte 65">
                      <a:extLst>
                        <a:ext uri="{FF2B5EF4-FFF2-40B4-BE49-F238E27FC236}">
                          <a16:creationId xmlns:a16="http://schemas.microsoft.com/office/drawing/2014/main" id="{4C406D85-AD61-0E36-9D43-01D8CF1B45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68" name="Groupe 67">
                    <a:extLst>
                      <a:ext uri="{FF2B5EF4-FFF2-40B4-BE49-F238E27FC236}">
                        <a16:creationId xmlns:a16="http://schemas.microsoft.com/office/drawing/2014/main" id="{B489CC4E-C25A-DECE-D243-8F2E15E56CE2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9" name="Organigramme : Connecteur 68">
                      <a:extLst>
                        <a:ext uri="{FF2B5EF4-FFF2-40B4-BE49-F238E27FC236}">
                          <a16:creationId xmlns:a16="http://schemas.microsoft.com/office/drawing/2014/main" id="{FA6BAC28-EE56-E3FB-702E-5360C0838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0" name="ZoneTexte 69">
                      <a:extLst>
                        <a:ext uri="{FF2B5EF4-FFF2-40B4-BE49-F238E27FC236}">
                          <a16:creationId xmlns:a16="http://schemas.microsoft.com/office/drawing/2014/main" id="{0F51C4AC-4993-9294-0EBC-584B3A182A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  <p:sp>
              <p:nvSpPr>
                <p:cNvPr id="72" name="ZoneTexte 71">
                  <a:extLst>
                    <a:ext uri="{FF2B5EF4-FFF2-40B4-BE49-F238E27FC236}">
                      <a16:creationId xmlns:a16="http://schemas.microsoft.com/office/drawing/2014/main" id="{205A3C97-995B-6B7E-BC8A-825E988DFB14}"/>
                    </a:ext>
                  </a:extLst>
                </p:cNvPr>
                <p:cNvSpPr txBox="1"/>
                <p:nvPr/>
              </p:nvSpPr>
              <p:spPr>
                <a:xfrm>
                  <a:off x="317381" y="5216410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73" name="Groupe 72">
                  <a:extLst>
                    <a:ext uri="{FF2B5EF4-FFF2-40B4-BE49-F238E27FC236}">
                      <a16:creationId xmlns:a16="http://schemas.microsoft.com/office/drawing/2014/main" id="{2D30FC14-101A-770A-7CEF-892452F5E864}"/>
                    </a:ext>
                  </a:extLst>
                </p:cNvPr>
                <p:cNvGrpSpPr/>
                <p:nvPr/>
              </p:nvGrpSpPr>
              <p:grpSpPr>
                <a:xfrm>
                  <a:off x="517676" y="5375887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74" name="Groupe 73">
                    <a:extLst>
                      <a:ext uri="{FF2B5EF4-FFF2-40B4-BE49-F238E27FC236}">
                        <a16:creationId xmlns:a16="http://schemas.microsoft.com/office/drawing/2014/main" id="{8C31E17D-8070-ACE4-B5CD-45AD379EBD1C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8" name="Organigramme : Connecteur 77">
                      <a:extLst>
                        <a:ext uri="{FF2B5EF4-FFF2-40B4-BE49-F238E27FC236}">
                          <a16:creationId xmlns:a16="http://schemas.microsoft.com/office/drawing/2014/main" id="{FB314DDC-F1B0-542E-58A5-23CCEA279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9" name="ZoneTexte 78">
                      <a:extLst>
                        <a:ext uri="{FF2B5EF4-FFF2-40B4-BE49-F238E27FC236}">
                          <a16:creationId xmlns:a16="http://schemas.microsoft.com/office/drawing/2014/main" id="{0C9A1630-0E3A-5697-CAA7-70A39DA2F8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75" name="Groupe 74">
                    <a:extLst>
                      <a:ext uri="{FF2B5EF4-FFF2-40B4-BE49-F238E27FC236}">
                        <a16:creationId xmlns:a16="http://schemas.microsoft.com/office/drawing/2014/main" id="{C2BF4EAF-5B4D-3D73-F1A8-7483FAA37321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6" name="Organigramme : Connecteur 75">
                      <a:extLst>
                        <a:ext uri="{FF2B5EF4-FFF2-40B4-BE49-F238E27FC236}">
                          <a16:creationId xmlns:a16="http://schemas.microsoft.com/office/drawing/2014/main" id="{F7E20D92-F96D-F082-B829-0E6C2BCD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7" name="ZoneTexte 76">
                      <a:extLst>
                        <a:ext uri="{FF2B5EF4-FFF2-40B4-BE49-F238E27FC236}">
                          <a16:creationId xmlns:a16="http://schemas.microsoft.com/office/drawing/2014/main" id="{E537D9FB-0EA9-487D-DE3F-BD8310CD6C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</p:grp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9403DC3A-F99B-D43A-032F-9957AB69BB87}"/>
                  </a:ext>
                </a:extLst>
              </p:cNvPr>
              <p:cNvCxnSpPr/>
              <p:nvPr/>
            </p:nvCxnSpPr>
            <p:spPr>
              <a:xfrm>
                <a:off x="493295" y="4681970"/>
                <a:ext cx="2030824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10F6534-5AE8-BFED-9698-B506E6593D7D}"/>
              </a:ext>
            </a:extLst>
          </p:cNvPr>
          <p:cNvSpPr/>
          <p:nvPr/>
        </p:nvSpPr>
        <p:spPr>
          <a:xfrm>
            <a:off x="186489" y="6675158"/>
            <a:ext cx="9234237" cy="118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39080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A944482-3AE7-ABE5-5FB4-849EA6AFF392}"/>
              </a:ext>
            </a:extLst>
          </p:cNvPr>
          <p:cNvGrpSpPr/>
          <p:nvPr/>
        </p:nvGrpSpPr>
        <p:grpSpPr>
          <a:xfrm>
            <a:off x="417560" y="-1270669"/>
            <a:ext cx="9387508" cy="6235982"/>
            <a:chOff x="358071" y="1030386"/>
            <a:chExt cx="9387508" cy="62359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AE98807-153B-A44F-E234-4D2CD85EE36A}"/>
                </a:ext>
              </a:extLst>
            </p:cNvPr>
            <p:cNvGrpSpPr/>
            <p:nvPr/>
          </p:nvGrpSpPr>
          <p:grpSpPr>
            <a:xfrm>
              <a:off x="3086100" y="4775832"/>
              <a:ext cx="5678970" cy="2490536"/>
              <a:chOff x="3086100" y="2219826"/>
              <a:chExt cx="5678970" cy="2490536"/>
            </a:xfrm>
          </p:grpSpPr>
          <p:sp>
            <p:nvSpPr>
              <p:cNvPr id="92" name="Rectangle : coins arrondis 91">
                <a:extLst>
                  <a:ext uri="{FF2B5EF4-FFF2-40B4-BE49-F238E27FC236}">
                    <a16:creationId xmlns:a16="http://schemas.microsoft.com/office/drawing/2014/main" id="{881A0837-BABD-A28A-483D-0B574B91E5FD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BFF26C47-0099-EC05-EA81-9FDFC5BBF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8" y="2809373"/>
                <a:ext cx="2098307" cy="1311441"/>
              </a:xfrm>
              <a:prstGeom prst="rect">
                <a:avLst/>
              </a:prstGeom>
            </p:spPr>
          </p:pic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6D1F2C84-28D1-B1D1-AE0E-2A3519CAC3DB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5F31B030-8256-22D8-4FD1-AC0C4253E125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872EC7BD-5F9C-7F61-6258-0A91104E8DDF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54F176F-EDCF-EBE3-5934-A6C9AA6B898A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59191DBB-5C99-5B2C-8364-79A1CB2D2FC4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8FDF03A8-73EE-5828-CE79-A5BDBE9A599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6B497B2E-8ABE-4B25-5E60-4FF186539ED5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05F128D-D3E5-52D2-CDF6-0C62B1ADA7D2}"/>
                </a:ext>
              </a:extLst>
            </p:cNvPr>
            <p:cNvSpPr txBox="1"/>
            <p:nvPr/>
          </p:nvSpPr>
          <p:spPr>
            <a:xfrm>
              <a:off x="1888958" y="1030386"/>
              <a:ext cx="7856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Broadway" panose="04040905080B02020502" pitchFamily="82" charset="0"/>
                </a:rPr>
                <a:t>Tous nos articles …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1FB356C-1D12-592D-E24E-CD307A10079A}"/>
                </a:ext>
              </a:extLst>
            </p:cNvPr>
            <p:cNvGrpSpPr/>
            <p:nvPr/>
          </p:nvGrpSpPr>
          <p:grpSpPr>
            <a:xfrm>
              <a:off x="3086100" y="2219826"/>
              <a:ext cx="5678970" cy="2490536"/>
              <a:chOff x="3086100" y="2219826"/>
              <a:chExt cx="5678970" cy="2490536"/>
            </a:xfrm>
          </p:grpSpPr>
          <p:sp>
            <p:nvSpPr>
              <p:cNvPr id="83" name="Rectangle : coins arrondis 82">
                <a:extLst>
                  <a:ext uri="{FF2B5EF4-FFF2-40B4-BE49-F238E27FC236}">
                    <a16:creationId xmlns:a16="http://schemas.microsoft.com/office/drawing/2014/main" id="{0EEBFA1F-08B9-3046-BF4D-2E673A9E4025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4" name="Image 83" descr="Une image contenant roue, Véhicule terrestre, véhicule, pneu&#10;&#10;Description générée automatiquement">
                <a:extLst>
                  <a:ext uri="{FF2B5EF4-FFF2-40B4-BE49-F238E27FC236}">
                    <a16:creationId xmlns:a16="http://schemas.microsoft.com/office/drawing/2014/main" id="{152CB78F-17A0-8999-8E08-F0C4ADFD0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2718" y="2809373"/>
                <a:ext cx="2098307" cy="1311442"/>
              </a:xfrm>
              <a:prstGeom prst="rect">
                <a:avLst/>
              </a:prstGeom>
            </p:spPr>
          </p:pic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7CC94E58-0A52-32ED-5ED4-FDEC767B1CD7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8663BA4C-D689-CAA6-A856-7A16F1083784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0AC76CEB-3584-893E-0480-7709FBD593D9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E85E069E-E8BC-F6D4-4754-57BD6DE55C4B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B51A1F8C-E557-FCA3-FD40-74488389A1ED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729CDB24-68FB-3E9B-BECC-EEBAB6032882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8F65A8BC-6832-6514-BB0F-CF7AD0B5705F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52C9F5B-9416-AFD8-A3AC-EA87555165D1}"/>
                </a:ext>
              </a:extLst>
            </p:cNvPr>
            <p:cNvGrpSpPr/>
            <p:nvPr/>
          </p:nvGrpSpPr>
          <p:grpSpPr>
            <a:xfrm>
              <a:off x="358071" y="2225273"/>
              <a:ext cx="2331420" cy="4477160"/>
              <a:chOff x="358071" y="2225273"/>
              <a:chExt cx="2331420" cy="4477160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8C11E3CC-D6A4-72EB-9AE4-50220856DBCF}"/>
                  </a:ext>
                </a:extLst>
              </p:cNvPr>
              <p:cNvGrpSpPr/>
              <p:nvPr/>
            </p:nvGrpSpPr>
            <p:grpSpPr>
              <a:xfrm>
                <a:off x="358071" y="2225273"/>
                <a:ext cx="2331420" cy="4477160"/>
                <a:chOff x="303533" y="1726703"/>
                <a:chExt cx="2331420" cy="447716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CB8256E-6C60-88C3-2C72-5DAC50C2ED39}"/>
                    </a:ext>
                  </a:extLst>
                </p:cNvPr>
                <p:cNvSpPr/>
                <p:nvPr/>
              </p:nvSpPr>
              <p:spPr>
                <a:xfrm>
                  <a:off x="316920" y="1726703"/>
                  <a:ext cx="2283359" cy="4477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/>
                    <a:t>Filtrer par :</a:t>
                  </a:r>
                  <a:endParaRPr lang="fr-FR" dirty="0"/>
                </a:p>
              </p:txBody>
            </p:sp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A209AC6E-0E9F-0197-F788-0FF957866B88}"/>
                    </a:ext>
                  </a:extLst>
                </p:cNvPr>
                <p:cNvSpPr txBox="1"/>
                <p:nvPr/>
              </p:nvSpPr>
              <p:spPr>
                <a:xfrm>
                  <a:off x="352055" y="1741855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Filtrer par :</a:t>
                  </a:r>
                </a:p>
              </p:txBody>
            </p:sp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4EE30013-D150-4AD6-8346-3039E1C0BF39}"/>
                    </a:ext>
                  </a:extLst>
                </p:cNvPr>
                <p:cNvSpPr txBox="1"/>
                <p:nvPr/>
              </p:nvSpPr>
              <p:spPr>
                <a:xfrm>
                  <a:off x="352055" y="1998372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14" name="Groupe 13">
                  <a:extLst>
                    <a:ext uri="{FF2B5EF4-FFF2-40B4-BE49-F238E27FC236}">
                      <a16:creationId xmlns:a16="http://schemas.microsoft.com/office/drawing/2014/main" id="{EE62FC86-F819-47F6-2903-F9D093138B80}"/>
                    </a:ext>
                  </a:extLst>
                </p:cNvPr>
                <p:cNvGrpSpPr/>
                <p:nvPr/>
              </p:nvGrpSpPr>
              <p:grpSpPr>
                <a:xfrm>
                  <a:off x="517676" y="2306149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81" name="Rectangle : coins arrondis 80">
                    <a:extLst>
                      <a:ext uri="{FF2B5EF4-FFF2-40B4-BE49-F238E27FC236}">
                        <a16:creationId xmlns:a16="http://schemas.microsoft.com/office/drawing/2014/main" id="{CE563153-C1EE-B7BD-86E1-4A4B35DBFE63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82" name="Rectangle : coins arrondis 81">
                    <a:extLst>
                      <a:ext uri="{FF2B5EF4-FFF2-40B4-BE49-F238E27FC236}">
                        <a16:creationId xmlns:a16="http://schemas.microsoft.com/office/drawing/2014/main" id="{F6FF798A-F8E9-5AEE-12CD-CD4E2C28C403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0CC6221B-20A8-665C-42CC-734B10AFC502}"/>
                    </a:ext>
                  </a:extLst>
                </p:cNvPr>
                <p:cNvSpPr txBox="1"/>
                <p:nvPr/>
              </p:nvSpPr>
              <p:spPr>
                <a:xfrm>
                  <a:off x="352055" y="2691028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16" name="Groupe 15">
                  <a:extLst>
                    <a:ext uri="{FF2B5EF4-FFF2-40B4-BE49-F238E27FC236}">
                      <a16:creationId xmlns:a16="http://schemas.microsoft.com/office/drawing/2014/main" id="{DAEDF21B-3235-B5A0-4B9C-2708D6356B34}"/>
                    </a:ext>
                  </a:extLst>
                </p:cNvPr>
                <p:cNvGrpSpPr/>
                <p:nvPr/>
              </p:nvGrpSpPr>
              <p:grpSpPr>
                <a:xfrm>
                  <a:off x="517676" y="3007766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79" name="Rectangle : coins arrondis 78">
                    <a:extLst>
                      <a:ext uri="{FF2B5EF4-FFF2-40B4-BE49-F238E27FC236}">
                        <a16:creationId xmlns:a16="http://schemas.microsoft.com/office/drawing/2014/main" id="{BF72C617-77FC-B4F4-F61C-AA791FFC663F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80" name="Rectangle : coins arrondis 79">
                    <a:extLst>
                      <a:ext uri="{FF2B5EF4-FFF2-40B4-BE49-F238E27FC236}">
                        <a16:creationId xmlns:a16="http://schemas.microsoft.com/office/drawing/2014/main" id="{C72DB214-64BC-F74B-B22D-194A28EDC3E1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D7DB7039-37EF-AC08-6F22-78123B1F0DBB}"/>
                    </a:ext>
                  </a:extLst>
                </p:cNvPr>
                <p:cNvSpPr txBox="1"/>
                <p:nvPr/>
              </p:nvSpPr>
              <p:spPr>
                <a:xfrm>
                  <a:off x="352055" y="3361909"/>
                  <a:ext cx="1362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Type de vente :</a:t>
                  </a:r>
                </a:p>
              </p:txBody>
            </p: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0D8D19DA-5866-BA17-1098-E973E7A900A1}"/>
                    </a:ext>
                  </a:extLst>
                </p:cNvPr>
                <p:cNvGrpSpPr/>
                <p:nvPr/>
              </p:nvGrpSpPr>
              <p:grpSpPr>
                <a:xfrm>
                  <a:off x="639352" y="3511034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77" name="Rectangle : coins arrondis 76">
                    <a:extLst>
                      <a:ext uri="{FF2B5EF4-FFF2-40B4-BE49-F238E27FC236}">
                        <a16:creationId xmlns:a16="http://schemas.microsoft.com/office/drawing/2014/main" id="{7BA8BB72-1E8A-81D2-D291-003A9082100E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8" name="ZoneTexte 77">
                    <a:extLst>
                      <a:ext uri="{FF2B5EF4-FFF2-40B4-BE49-F238E27FC236}">
                        <a16:creationId xmlns:a16="http://schemas.microsoft.com/office/drawing/2014/main" id="{2D3E918E-5A26-20E4-4359-82595A4F9224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Enchère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94E48BAE-7DDE-2FA1-36F9-8A4DE215C553}"/>
                    </a:ext>
                  </a:extLst>
                </p:cNvPr>
                <p:cNvGrpSpPr/>
                <p:nvPr/>
              </p:nvGrpSpPr>
              <p:grpSpPr>
                <a:xfrm>
                  <a:off x="639352" y="3699347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75" name="Rectangle : coins arrondis 74">
                    <a:extLst>
                      <a:ext uri="{FF2B5EF4-FFF2-40B4-BE49-F238E27FC236}">
                        <a16:creationId xmlns:a16="http://schemas.microsoft.com/office/drawing/2014/main" id="{0679CAFA-F327-0230-0F36-EFD84F7214D0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6" name="ZoneTexte 75">
                    <a:extLst>
                      <a:ext uri="{FF2B5EF4-FFF2-40B4-BE49-F238E27FC236}">
                        <a16:creationId xmlns:a16="http://schemas.microsoft.com/office/drawing/2014/main" id="{CC548E2D-A1EC-1676-1C3C-25DEEADD89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Négociation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B13AE99B-5B70-B13A-D2B4-B76C69372EC8}"/>
                    </a:ext>
                  </a:extLst>
                </p:cNvPr>
                <p:cNvSpPr txBox="1"/>
                <p:nvPr/>
              </p:nvSpPr>
              <p:spPr>
                <a:xfrm>
                  <a:off x="303533" y="4256297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Trier par :</a:t>
                  </a:r>
                </a:p>
              </p:txBody>
            </p:sp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7F06BD5E-8DDB-0A1C-F647-C6FC24100B6E}"/>
                    </a:ext>
                  </a:extLst>
                </p:cNvPr>
                <p:cNvSpPr txBox="1"/>
                <p:nvPr/>
              </p:nvSpPr>
              <p:spPr>
                <a:xfrm>
                  <a:off x="317381" y="4553989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08F8BB0A-AF05-089F-4F31-18814ED34533}"/>
                    </a:ext>
                  </a:extLst>
                </p:cNvPr>
                <p:cNvGrpSpPr/>
                <p:nvPr/>
              </p:nvGrpSpPr>
              <p:grpSpPr>
                <a:xfrm>
                  <a:off x="539058" y="4695843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69" name="Groupe 68">
                    <a:extLst>
                      <a:ext uri="{FF2B5EF4-FFF2-40B4-BE49-F238E27FC236}">
                        <a16:creationId xmlns:a16="http://schemas.microsoft.com/office/drawing/2014/main" id="{17BBFCBC-B9CF-1805-CE8F-CD7A5EB800F2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3" name="Organigramme : Connecteur 72">
                      <a:extLst>
                        <a:ext uri="{FF2B5EF4-FFF2-40B4-BE49-F238E27FC236}">
                          <a16:creationId xmlns:a16="http://schemas.microsoft.com/office/drawing/2014/main" id="{8B2EF8D4-4D84-D479-3DFC-EBA71841A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4" name="ZoneTexte 73">
                      <a:extLst>
                        <a:ext uri="{FF2B5EF4-FFF2-40B4-BE49-F238E27FC236}">
                          <a16:creationId xmlns:a16="http://schemas.microsoft.com/office/drawing/2014/main" id="{145340E1-BDA9-579D-7989-7725885A1C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70" name="Groupe 69">
                    <a:extLst>
                      <a:ext uri="{FF2B5EF4-FFF2-40B4-BE49-F238E27FC236}">
                        <a16:creationId xmlns:a16="http://schemas.microsoft.com/office/drawing/2014/main" id="{AA6EFC96-1270-C292-E989-0D9BABE8A274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1" name="Organigramme : Connecteur 70">
                      <a:extLst>
                        <a:ext uri="{FF2B5EF4-FFF2-40B4-BE49-F238E27FC236}">
                          <a16:creationId xmlns:a16="http://schemas.microsoft.com/office/drawing/2014/main" id="{BAC8212A-F3EF-AE9A-7538-89BAE4E6D2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2" name="ZoneTexte 71">
                      <a:extLst>
                        <a:ext uri="{FF2B5EF4-FFF2-40B4-BE49-F238E27FC236}">
                          <a16:creationId xmlns:a16="http://schemas.microsoft.com/office/drawing/2014/main" id="{A4AA83E7-9F9D-6009-8EF1-0B258E4A5C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C388CD95-3E15-4B25-D04C-040461CFAC53}"/>
                    </a:ext>
                  </a:extLst>
                </p:cNvPr>
                <p:cNvSpPr txBox="1"/>
                <p:nvPr/>
              </p:nvSpPr>
              <p:spPr>
                <a:xfrm>
                  <a:off x="317381" y="5216410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id="{3AFC116A-7ECF-69D6-B556-939305D1D808}"/>
                    </a:ext>
                  </a:extLst>
                </p:cNvPr>
                <p:cNvGrpSpPr/>
                <p:nvPr/>
              </p:nvGrpSpPr>
              <p:grpSpPr>
                <a:xfrm>
                  <a:off x="517676" y="5375887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25" name="Groupe 24">
                    <a:extLst>
                      <a:ext uri="{FF2B5EF4-FFF2-40B4-BE49-F238E27FC236}">
                        <a16:creationId xmlns:a16="http://schemas.microsoft.com/office/drawing/2014/main" id="{AC98704B-962B-1FA2-C70A-7BFB37286BA4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7" name="Organigramme : Connecteur 66">
                      <a:extLst>
                        <a:ext uri="{FF2B5EF4-FFF2-40B4-BE49-F238E27FC236}">
                          <a16:creationId xmlns:a16="http://schemas.microsoft.com/office/drawing/2014/main" id="{78592C21-41DD-44EA-0EF3-CAD20CEBE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8" name="ZoneTexte 67">
                      <a:extLst>
                        <a:ext uri="{FF2B5EF4-FFF2-40B4-BE49-F238E27FC236}">
                          <a16:creationId xmlns:a16="http://schemas.microsoft.com/office/drawing/2014/main" id="{ACAACE8C-3B06-B1B8-8792-E393FFC282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26" name="Groupe 25">
                    <a:extLst>
                      <a:ext uri="{FF2B5EF4-FFF2-40B4-BE49-F238E27FC236}">
                        <a16:creationId xmlns:a16="http://schemas.microsoft.com/office/drawing/2014/main" id="{C50138D4-75B9-A8FD-A7E6-2A5E49CACF90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0" name="Organigramme : Connecteur 59">
                      <a:extLst>
                        <a:ext uri="{FF2B5EF4-FFF2-40B4-BE49-F238E27FC236}">
                          <a16:creationId xmlns:a16="http://schemas.microsoft.com/office/drawing/2014/main" id="{3814144F-EBDB-023B-5B13-83D20E262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6" name="ZoneTexte 65">
                      <a:extLst>
                        <a:ext uri="{FF2B5EF4-FFF2-40B4-BE49-F238E27FC236}">
                          <a16:creationId xmlns:a16="http://schemas.microsoft.com/office/drawing/2014/main" id="{71160D51-5458-E6DC-690A-830350D65A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</p:grp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FF9BC8D0-49D8-57A2-71B7-650E3DA48D53}"/>
                  </a:ext>
                </a:extLst>
              </p:cNvPr>
              <p:cNvCxnSpPr/>
              <p:nvPr/>
            </p:nvCxnSpPr>
            <p:spPr>
              <a:xfrm>
                <a:off x="493295" y="4681970"/>
                <a:ext cx="2030824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1675B-EFAE-24B8-8A02-6E798982F1C2}"/>
              </a:ext>
            </a:extLst>
          </p:cNvPr>
          <p:cNvSpPr/>
          <p:nvPr/>
        </p:nvSpPr>
        <p:spPr>
          <a:xfrm>
            <a:off x="46559" y="-1013066"/>
            <a:ext cx="9234237" cy="118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7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F811995E-52A3-4CA2-3005-0B5FA2D4A338}"/>
              </a:ext>
            </a:extLst>
          </p:cNvPr>
          <p:cNvGrpSpPr/>
          <p:nvPr/>
        </p:nvGrpSpPr>
        <p:grpSpPr>
          <a:xfrm>
            <a:off x="358071" y="1030386"/>
            <a:ext cx="9387508" cy="6235982"/>
            <a:chOff x="358071" y="1030386"/>
            <a:chExt cx="9387508" cy="6235982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5DDD7B95-1C78-EBCF-431D-A5301005299B}"/>
                </a:ext>
              </a:extLst>
            </p:cNvPr>
            <p:cNvGrpSpPr/>
            <p:nvPr/>
          </p:nvGrpSpPr>
          <p:grpSpPr>
            <a:xfrm>
              <a:off x="3086100" y="4775832"/>
              <a:ext cx="5678970" cy="2490536"/>
              <a:chOff x="3086100" y="2219826"/>
              <a:chExt cx="5678970" cy="2490536"/>
            </a:xfrm>
          </p:grpSpPr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5218849D-30C1-10D0-C4BE-6C80E278721F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1C746E23-ED44-3810-FFB7-DD8385D37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8" y="2809373"/>
                <a:ext cx="2098307" cy="1311441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F616029-C04E-7313-BCF9-E3EC6068CD97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7B3CC0B-8F88-BE36-183B-CF29C9041329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C9362A5-3408-247A-62CF-6255BA0AA851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CAD51B8B-A027-AEF6-D768-4E77F8019415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2B0F4B2-7ACB-7DC0-D0ED-C7E84F19622C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652C9EF-0DA7-7D3A-ED55-1F22A3A2CBD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EC6AE48D-FD24-7009-C776-89E56C4F1B08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339C5E0-D964-775A-272C-E42E1C41362B}"/>
                </a:ext>
              </a:extLst>
            </p:cNvPr>
            <p:cNvSpPr txBox="1"/>
            <p:nvPr/>
          </p:nvSpPr>
          <p:spPr>
            <a:xfrm>
              <a:off x="1888958" y="1030386"/>
              <a:ext cx="7856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Broadway" panose="04040905080B02020502" pitchFamily="82" charset="0"/>
                </a:rPr>
                <a:t>Nos Pieces uniques</a:t>
              </a:r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D8C1722-EA87-658A-0B6E-766BA43FE52E}"/>
                </a:ext>
              </a:extLst>
            </p:cNvPr>
            <p:cNvGrpSpPr/>
            <p:nvPr/>
          </p:nvGrpSpPr>
          <p:grpSpPr>
            <a:xfrm>
              <a:off x="3086100" y="2219826"/>
              <a:ext cx="5678970" cy="2490536"/>
              <a:chOff x="3086100" y="2219826"/>
              <a:chExt cx="5678970" cy="2490536"/>
            </a:xfrm>
          </p:grpSpPr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F1B9957E-DC88-D927-2B82-13A8BCE02147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2F466E3B-149F-E3D6-A5C3-F2C802FB0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8" y="2809373"/>
                <a:ext cx="2098307" cy="1311441"/>
              </a:xfrm>
              <a:prstGeom prst="rect">
                <a:avLst/>
              </a:prstGeom>
            </p:spPr>
          </p:pic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D7D84E3-FB1C-7460-F765-C832CF35963B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5D2E0FD-0672-78EC-E6BB-7BAA1E8BEF28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FE6C66D-B6EE-36E0-D620-455364AE87BE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3E4F79B-D77C-90CE-1DBC-AEE951C546A1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042F5A9-D319-7727-F55C-AF556E83CF16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F69630AE-7E6C-F4CA-F14B-C9561868BBB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AB5CBD5-89FE-81DD-5B69-0737D92427FB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7DB1A543-5B83-CB7B-0922-BE1E0145E3CA}"/>
                </a:ext>
              </a:extLst>
            </p:cNvPr>
            <p:cNvGrpSpPr/>
            <p:nvPr/>
          </p:nvGrpSpPr>
          <p:grpSpPr>
            <a:xfrm>
              <a:off x="358071" y="2225273"/>
              <a:ext cx="2331420" cy="4477160"/>
              <a:chOff x="358071" y="2225273"/>
              <a:chExt cx="2331420" cy="4477160"/>
            </a:xfrm>
          </p:grpSpPr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6694130A-FE8C-802A-18F7-D1590C404592}"/>
                  </a:ext>
                </a:extLst>
              </p:cNvPr>
              <p:cNvGrpSpPr/>
              <p:nvPr/>
            </p:nvGrpSpPr>
            <p:grpSpPr>
              <a:xfrm>
                <a:off x="358071" y="2225273"/>
                <a:ext cx="2331420" cy="4477160"/>
                <a:chOff x="303533" y="1726703"/>
                <a:chExt cx="2331420" cy="447716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BEB5B8D-1FC4-D1E2-C14A-57E9D318794E}"/>
                    </a:ext>
                  </a:extLst>
                </p:cNvPr>
                <p:cNvSpPr/>
                <p:nvPr/>
              </p:nvSpPr>
              <p:spPr>
                <a:xfrm>
                  <a:off x="316920" y="1726703"/>
                  <a:ext cx="2283359" cy="4477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/>
                    <a:t>Filtrer par :</a:t>
                  </a:r>
                  <a:endParaRPr lang="fr-FR" dirty="0"/>
                </a:p>
              </p:txBody>
            </p:sp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CDAA3286-10D1-94B0-33D7-9204B780F955}"/>
                    </a:ext>
                  </a:extLst>
                </p:cNvPr>
                <p:cNvSpPr txBox="1"/>
                <p:nvPr/>
              </p:nvSpPr>
              <p:spPr>
                <a:xfrm>
                  <a:off x="352055" y="1741855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Filtrer par :</a:t>
                  </a:r>
                </a:p>
              </p:txBody>
            </p:sp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D71A5470-8B59-9568-F058-24ACA8A8F02C}"/>
                    </a:ext>
                  </a:extLst>
                </p:cNvPr>
                <p:cNvSpPr txBox="1"/>
                <p:nvPr/>
              </p:nvSpPr>
              <p:spPr>
                <a:xfrm>
                  <a:off x="352055" y="1998372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52" name="Groupe 51">
                  <a:extLst>
                    <a:ext uri="{FF2B5EF4-FFF2-40B4-BE49-F238E27FC236}">
                      <a16:creationId xmlns:a16="http://schemas.microsoft.com/office/drawing/2014/main" id="{AC5AA96A-0074-39B1-2315-679B3F72EF0B}"/>
                    </a:ext>
                  </a:extLst>
                </p:cNvPr>
                <p:cNvGrpSpPr/>
                <p:nvPr/>
              </p:nvGrpSpPr>
              <p:grpSpPr>
                <a:xfrm>
                  <a:off x="517676" y="2306149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49" name="Rectangle : coins arrondis 48">
                    <a:extLst>
                      <a:ext uri="{FF2B5EF4-FFF2-40B4-BE49-F238E27FC236}">
                        <a16:creationId xmlns:a16="http://schemas.microsoft.com/office/drawing/2014/main" id="{4A9E8545-88C7-78DA-6B9F-A4995BEE17F1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50" name="Rectangle : coins arrondis 49">
                    <a:extLst>
                      <a:ext uri="{FF2B5EF4-FFF2-40B4-BE49-F238E27FC236}">
                        <a16:creationId xmlns:a16="http://schemas.microsoft.com/office/drawing/2014/main" id="{05B63952-66A1-D900-9546-FE8A2C65B33A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E698DB79-6B43-028D-BF3D-62AC38A4F8BC}"/>
                    </a:ext>
                  </a:extLst>
                </p:cNvPr>
                <p:cNvSpPr txBox="1"/>
                <p:nvPr/>
              </p:nvSpPr>
              <p:spPr>
                <a:xfrm>
                  <a:off x="352055" y="2691028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53" name="Groupe 52">
                  <a:extLst>
                    <a:ext uri="{FF2B5EF4-FFF2-40B4-BE49-F238E27FC236}">
                      <a16:creationId xmlns:a16="http://schemas.microsoft.com/office/drawing/2014/main" id="{1547DF59-F4B8-DEA2-29BA-1039D02E549A}"/>
                    </a:ext>
                  </a:extLst>
                </p:cNvPr>
                <p:cNvGrpSpPr/>
                <p:nvPr/>
              </p:nvGrpSpPr>
              <p:grpSpPr>
                <a:xfrm>
                  <a:off x="517676" y="3007766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54" name="Rectangle : coins arrondis 53">
                    <a:extLst>
                      <a:ext uri="{FF2B5EF4-FFF2-40B4-BE49-F238E27FC236}">
                        <a16:creationId xmlns:a16="http://schemas.microsoft.com/office/drawing/2014/main" id="{C71AFF98-6377-04CE-4652-946FDCF316FA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55" name="Rectangle : coins arrondis 54">
                    <a:extLst>
                      <a:ext uri="{FF2B5EF4-FFF2-40B4-BE49-F238E27FC236}">
                        <a16:creationId xmlns:a16="http://schemas.microsoft.com/office/drawing/2014/main" id="{727F77BE-014F-A8F3-0D43-374BBF798A5E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0EBAFC20-D32A-505D-4316-861A2215262C}"/>
                    </a:ext>
                  </a:extLst>
                </p:cNvPr>
                <p:cNvSpPr txBox="1"/>
                <p:nvPr/>
              </p:nvSpPr>
              <p:spPr>
                <a:xfrm>
                  <a:off x="352055" y="3361909"/>
                  <a:ext cx="1362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Type de vente :</a:t>
                  </a:r>
                </a:p>
              </p:txBody>
            </p:sp>
            <p:grpSp>
              <p:nvGrpSpPr>
                <p:cNvPr id="59" name="Groupe 58">
                  <a:extLst>
                    <a:ext uri="{FF2B5EF4-FFF2-40B4-BE49-F238E27FC236}">
                      <a16:creationId xmlns:a16="http://schemas.microsoft.com/office/drawing/2014/main" id="{ED66098F-C6D7-E383-1804-52CEADEBA78D}"/>
                    </a:ext>
                  </a:extLst>
                </p:cNvPr>
                <p:cNvGrpSpPr/>
                <p:nvPr/>
              </p:nvGrpSpPr>
              <p:grpSpPr>
                <a:xfrm>
                  <a:off x="639352" y="3511034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57" name="Rectangle : coins arrondis 56">
                    <a:extLst>
                      <a:ext uri="{FF2B5EF4-FFF2-40B4-BE49-F238E27FC236}">
                        <a16:creationId xmlns:a16="http://schemas.microsoft.com/office/drawing/2014/main" id="{75AEDA7F-ED94-D800-F6DC-F7F1073C7ADC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58" name="ZoneTexte 57">
                    <a:extLst>
                      <a:ext uri="{FF2B5EF4-FFF2-40B4-BE49-F238E27FC236}">
                        <a16:creationId xmlns:a16="http://schemas.microsoft.com/office/drawing/2014/main" id="{8E2005B0-57BA-D479-6CC4-DABDF3ECAF49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Enchère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A4E37C9B-91CD-175E-46CE-D87FB82F09CB}"/>
                    </a:ext>
                  </a:extLst>
                </p:cNvPr>
                <p:cNvGrpSpPr/>
                <p:nvPr/>
              </p:nvGrpSpPr>
              <p:grpSpPr>
                <a:xfrm>
                  <a:off x="639352" y="3699347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61" name="Rectangle : coins arrondis 60">
                    <a:extLst>
                      <a:ext uri="{FF2B5EF4-FFF2-40B4-BE49-F238E27FC236}">
                        <a16:creationId xmlns:a16="http://schemas.microsoft.com/office/drawing/2014/main" id="{DE7E7898-CF0E-3DB5-925E-C5F2E3873CCE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62" name="ZoneTexte 61">
                    <a:extLst>
                      <a:ext uri="{FF2B5EF4-FFF2-40B4-BE49-F238E27FC236}">
                        <a16:creationId xmlns:a16="http://schemas.microsoft.com/office/drawing/2014/main" id="{436F3F26-FB42-33AB-1DB8-ACE3AB30F5B3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Négociation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sp>
              <p:nvSpPr>
                <p:cNvPr id="63" name="ZoneTexte 62">
                  <a:extLst>
                    <a:ext uri="{FF2B5EF4-FFF2-40B4-BE49-F238E27FC236}">
                      <a16:creationId xmlns:a16="http://schemas.microsoft.com/office/drawing/2014/main" id="{3D382E67-80BC-D16D-5C95-ED144573D0DB}"/>
                    </a:ext>
                  </a:extLst>
                </p:cNvPr>
                <p:cNvSpPr txBox="1"/>
                <p:nvPr/>
              </p:nvSpPr>
              <p:spPr>
                <a:xfrm>
                  <a:off x="303533" y="4256297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Trier par :</a:t>
                  </a:r>
                </a:p>
              </p:txBody>
            </p:sp>
            <p:sp>
              <p:nvSpPr>
                <p:cNvPr id="64" name="ZoneTexte 63">
                  <a:extLst>
                    <a:ext uri="{FF2B5EF4-FFF2-40B4-BE49-F238E27FC236}">
                      <a16:creationId xmlns:a16="http://schemas.microsoft.com/office/drawing/2014/main" id="{A2C62223-3AD5-C670-1CF6-5B937C7DE456}"/>
                    </a:ext>
                  </a:extLst>
                </p:cNvPr>
                <p:cNvSpPr txBox="1"/>
                <p:nvPr/>
              </p:nvSpPr>
              <p:spPr>
                <a:xfrm>
                  <a:off x="317381" y="4553989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71" name="Groupe 70">
                  <a:extLst>
                    <a:ext uri="{FF2B5EF4-FFF2-40B4-BE49-F238E27FC236}">
                      <a16:creationId xmlns:a16="http://schemas.microsoft.com/office/drawing/2014/main" id="{991FCE79-79C1-53F2-EEFB-18E382BC1F6B}"/>
                    </a:ext>
                  </a:extLst>
                </p:cNvPr>
                <p:cNvGrpSpPr/>
                <p:nvPr/>
              </p:nvGrpSpPr>
              <p:grpSpPr>
                <a:xfrm>
                  <a:off x="539058" y="4695843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67" name="Groupe 66">
                    <a:extLst>
                      <a:ext uri="{FF2B5EF4-FFF2-40B4-BE49-F238E27FC236}">
                        <a16:creationId xmlns:a16="http://schemas.microsoft.com/office/drawing/2014/main" id="{92087320-6772-170F-D504-BAF34F1B4FF5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5" name="Organigramme : Connecteur 64">
                      <a:extLst>
                        <a:ext uri="{FF2B5EF4-FFF2-40B4-BE49-F238E27FC236}">
                          <a16:creationId xmlns:a16="http://schemas.microsoft.com/office/drawing/2014/main" id="{70AAAC38-35D3-002F-2A9B-71495A150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6" name="ZoneTexte 65">
                      <a:extLst>
                        <a:ext uri="{FF2B5EF4-FFF2-40B4-BE49-F238E27FC236}">
                          <a16:creationId xmlns:a16="http://schemas.microsoft.com/office/drawing/2014/main" id="{4C406D85-AD61-0E36-9D43-01D8CF1B45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68" name="Groupe 67">
                    <a:extLst>
                      <a:ext uri="{FF2B5EF4-FFF2-40B4-BE49-F238E27FC236}">
                        <a16:creationId xmlns:a16="http://schemas.microsoft.com/office/drawing/2014/main" id="{B489CC4E-C25A-DECE-D243-8F2E15E56CE2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9" name="Organigramme : Connecteur 68">
                      <a:extLst>
                        <a:ext uri="{FF2B5EF4-FFF2-40B4-BE49-F238E27FC236}">
                          <a16:creationId xmlns:a16="http://schemas.microsoft.com/office/drawing/2014/main" id="{FA6BAC28-EE56-E3FB-702E-5360C0838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0" name="ZoneTexte 69">
                      <a:extLst>
                        <a:ext uri="{FF2B5EF4-FFF2-40B4-BE49-F238E27FC236}">
                          <a16:creationId xmlns:a16="http://schemas.microsoft.com/office/drawing/2014/main" id="{0F51C4AC-4993-9294-0EBC-584B3A182A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  <p:sp>
              <p:nvSpPr>
                <p:cNvPr id="72" name="ZoneTexte 71">
                  <a:extLst>
                    <a:ext uri="{FF2B5EF4-FFF2-40B4-BE49-F238E27FC236}">
                      <a16:creationId xmlns:a16="http://schemas.microsoft.com/office/drawing/2014/main" id="{205A3C97-995B-6B7E-BC8A-825E988DFB14}"/>
                    </a:ext>
                  </a:extLst>
                </p:cNvPr>
                <p:cNvSpPr txBox="1"/>
                <p:nvPr/>
              </p:nvSpPr>
              <p:spPr>
                <a:xfrm>
                  <a:off x="317381" y="5216410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73" name="Groupe 72">
                  <a:extLst>
                    <a:ext uri="{FF2B5EF4-FFF2-40B4-BE49-F238E27FC236}">
                      <a16:creationId xmlns:a16="http://schemas.microsoft.com/office/drawing/2014/main" id="{2D30FC14-101A-770A-7CEF-892452F5E864}"/>
                    </a:ext>
                  </a:extLst>
                </p:cNvPr>
                <p:cNvGrpSpPr/>
                <p:nvPr/>
              </p:nvGrpSpPr>
              <p:grpSpPr>
                <a:xfrm>
                  <a:off x="517676" y="5375887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74" name="Groupe 73">
                    <a:extLst>
                      <a:ext uri="{FF2B5EF4-FFF2-40B4-BE49-F238E27FC236}">
                        <a16:creationId xmlns:a16="http://schemas.microsoft.com/office/drawing/2014/main" id="{8C31E17D-8070-ACE4-B5CD-45AD379EBD1C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8" name="Organigramme : Connecteur 77">
                      <a:extLst>
                        <a:ext uri="{FF2B5EF4-FFF2-40B4-BE49-F238E27FC236}">
                          <a16:creationId xmlns:a16="http://schemas.microsoft.com/office/drawing/2014/main" id="{FB314DDC-F1B0-542E-58A5-23CCEA279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9" name="ZoneTexte 78">
                      <a:extLst>
                        <a:ext uri="{FF2B5EF4-FFF2-40B4-BE49-F238E27FC236}">
                          <a16:creationId xmlns:a16="http://schemas.microsoft.com/office/drawing/2014/main" id="{0C9A1630-0E3A-5697-CAA7-70A39DA2F8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75" name="Groupe 74">
                    <a:extLst>
                      <a:ext uri="{FF2B5EF4-FFF2-40B4-BE49-F238E27FC236}">
                        <a16:creationId xmlns:a16="http://schemas.microsoft.com/office/drawing/2014/main" id="{C2BF4EAF-5B4D-3D73-F1A8-7483FAA37321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6" name="Organigramme : Connecteur 75">
                      <a:extLst>
                        <a:ext uri="{FF2B5EF4-FFF2-40B4-BE49-F238E27FC236}">
                          <a16:creationId xmlns:a16="http://schemas.microsoft.com/office/drawing/2014/main" id="{F7E20D92-F96D-F082-B829-0E6C2BCD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7" name="ZoneTexte 76">
                      <a:extLst>
                        <a:ext uri="{FF2B5EF4-FFF2-40B4-BE49-F238E27FC236}">
                          <a16:creationId xmlns:a16="http://schemas.microsoft.com/office/drawing/2014/main" id="{E537D9FB-0EA9-487D-DE3F-BD8310CD6C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</p:grpSp>
          <p:cxnSp>
            <p:nvCxnSpPr>
              <p:cNvPr id="82" name="Connecteur droit 81">
                <a:extLst>
                  <a:ext uri="{FF2B5EF4-FFF2-40B4-BE49-F238E27FC236}">
                    <a16:creationId xmlns:a16="http://schemas.microsoft.com/office/drawing/2014/main" id="{9403DC3A-F99B-D43A-032F-9957AB69BB87}"/>
                  </a:ext>
                </a:extLst>
              </p:cNvPr>
              <p:cNvCxnSpPr/>
              <p:nvPr/>
            </p:nvCxnSpPr>
            <p:spPr>
              <a:xfrm>
                <a:off x="493295" y="4681970"/>
                <a:ext cx="2030824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10F6534-5AE8-BFED-9698-B506E6593D7D}"/>
              </a:ext>
            </a:extLst>
          </p:cNvPr>
          <p:cNvSpPr/>
          <p:nvPr/>
        </p:nvSpPr>
        <p:spPr>
          <a:xfrm>
            <a:off x="186489" y="6675158"/>
            <a:ext cx="9234237" cy="118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01273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BA944482-3AE7-ABE5-5FB4-849EA6AFF392}"/>
              </a:ext>
            </a:extLst>
          </p:cNvPr>
          <p:cNvGrpSpPr/>
          <p:nvPr/>
        </p:nvGrpSpPr>
        <p:grpSpPr>
          <a:xfrm>
            <a:off x="417560" y="-1270669"/>
            <a:ext cx="9387508" cy="6235982"/>
            <a:chOff x="358071" y="1030386"/>
            <a:chExt cx="9387508" cy="623598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AE98807-153B-A44F-E234-4D2CD85EE36A}"/>
                </a:ext>
              </a:extLst>
            </p:cNvPr>
            <p:cNvGrpSpPr/>
            <p:nvPr/>
          </p:nvGrpSpPr>
          <p:grpSpPr>
            <a:xfrm>
              <a:off x="3086100" y="4775832"/>
              <a:ext cx="5678970" cy="2490536"/>
              <a:chOff x="3086100" y="2219826"/>
              <a:chExt cx="5678970" cy="2490536"/>
            </a:xfrm>
          </p:grpSpPr>
          <p:sp>
            <p:nvSpPr>
              <p:cNvPr id="92" name="Rectangle : coins arrondis 91">
                <a:extLst>
                  <a:ext uri="{FF2B5EF4-FFF2-40B4-BE49-F238E27FC236}">
                    <a16:creationId xmlns:a16="http://schemas.microsoft.com/office/drawing/2014/main" id="{881A0837-BABD-A28A-483D-0B574B91E5FD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93" name="Image 92">
                <a:extLst>
                  <a:ext uri="{FF2B5EF4-FFF2-40B4-BE49-F238E27FC236}">
                    <a16:creationId xmlns:a16="http://schemas.microsoft.com/office/drawing/2014/main" id="{BFF26C47-0099-EC05-EA81-9FDFC5BBF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8" y="2809373"/>
                <a:ext cx="2098307" cy="1311441"/>
              </a:xfrm>
              <a:prstGeom prst="rect">
                <a:avLst/>
              </a:prstGeom>
            </p:spPr>
          </p:pic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6D1F2C84-28D1-B1D1-AE0E-2A3519CAC3DB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95" name="ZoneTexte 94">
                <a:extLst>
                  <a:ext uri="{FF2B5EF4-FFF2-40B4-BE49-F238E27FC236}">
                    <a16:creationId xmlns:a16="http://schemas.microsoft.com/office/drawing/2014/main" id="{5F31B030-8256-22D8-4FD1-AC0C4253E125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872EC7BD-5F9C-7F61-6258-0A91104E8DDF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97" name="ZoneTexte 96">
                <a:extLst>
                  <a:ext uri="{FF2B5EF4-FFF2-40B4-BE49-F238E27FC236}">
                    <a16:creationId xmlns:a16="http://schemas.microsoft.com/office/drawing/2014/main" id="{654F176F-EDCF-EBE3-5934-A6C9AA6B898A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59191DBB-5C99-5B2C-8364-79A1CB2D2FC4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8FDF03A8-73EE-5828-CE79-A5BDBE9A599A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100" name="ZoneTexte 99">
                <a:extLst>
                  <a:ext uri="{FF2B5EF4-FFF2-40B4-BE49-F238E27FC236}">
                    <a16:creationId xmlns:a16="http://schemas.microsoft.com/office/drawing/2014/main" id="{6B497B2E-8ABE-4B25-5E60-4FF186539ED5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05F128D-D3E5-52D2-CDF6-0C62B1ADA7D2}"/>
                </a:ext>
              </a:extLst>
            </p:cNvPr>
            <p:cNvSpPr txBox="1"/>
            <p:nvPr/>
          </p:nvSpPr>
          <p:spPr>
            <a:xfrm>
              <a:off x="1888958" y="1030386"/>
              <a:ext cx="7856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dirty="0">
                  <a:latin typeface="Broadway" panose="04040905080B02020502" pitchFamily="82" charset="0"/>
                </a:rPr>
                <a:t>Tous nos articles …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1FB356C-1D12-592D-E24E-CD307A10079A}"/>
                </a:ext>
              </a:extLst>
            </p:cNvPr>
            <p:cNvGrpSpPr/>
            <p:nvPr/>
          </p:nvGrpSpPr>
          <p:grpSpPr>
            <a:xfrm>
              <a:off x="3086100" y="2219826"/>
              <a:ext cx="5678970" cy="2490536"/>
              <a:chOff x="3086100" y="2219826"/>
              <a:chExt cx="5678970" cy="2490536"/>
            </a:xfrm>
          </p:grpSpPr>
          <p:sp>
            <p:nvSpPr>
              <p:cNvPr id="83" name="Rectangle : coins arrondis 82">
                <a:extLst>
                  <a:ext uri="{FF2B5EF4-FFF2-40B4-BE49-F238E27FC236}">
                    <a16:creationId xmlns:a16="http://schemas.microsoft.com/office/drawing/2014/main" id="{0EEBFA1F-08B9-3046-BF4D-2E673A9E4025}"/>
                  </a:ext>
                </a:extLst>
              </p:cNvPr>
              <p:cNvSpPr/>
              <p:nvPr/>
            </p:nvSpPr>
            <p:spPr>
              <a:xfrm>
                <a:off x="3086100" y="2219826"/>
                <a:ext cx="5678970" cy="24905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152CB78F-17A0-8999-8E08-F0C4ADFD0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62718" y="2809373"/>
                <a:ext cx="2098307" cy="1311441"/>
              </a:xfrm>
              <a:prstGeom prst="rect">
                <a:avLst/>
              </a:prstGeom>
            </p:spPr>
          </p:pic>
          <p:sp>
            <p:nvSpPr>
              <p:cNvPr id="85" name="ZoneTexte 84">
                <a:extLst>
                  <a:ext uri="{FF2B5EF4-FFF2-40B4-BE49-F238E27FC236}">
                    <a16:creationId xmlns:a16="http://schemas.microsoft.com/office/drawing/2014/main" id="{7CC94E58-0A52-32ED-5ED4-FDEC767B1CD7}"/>
                  </a:ext>
                </a:extLst>
              </p:cNvPr>
              <p:cNvSpPr txBox="1"/>
              <p:nvPr/>
            </p:nvSpPr>
            <p:spPr>
              <a:xfrm>
                <a:off x="5896826" y="2578064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Titre de l’annonce</a:t>
                </a:r>
              </a:p>
            </p:txBody>
          </p:sp>
          <p:sp>
            <p:nvSpPr>
              <p:cNvPr id="86" name="ZoneTexte 85">
                <a:extLst>
                  <a:ext uri="{FF2B5EF4-FFF2-40B4-BE49-F238E27FC236}">
                    <a16:creationId xmlns:a16="http://schemas.microsoft.com/office/drawing/2014/main" id="{8663BA4C-D689-CAA6-A856-7A16F1083784}"/>
                  </a:ext>
                </a:extLst>
              </p:cNvPr>
              <p:cNvSpPr txBox="1"/>
              <p:nvPr/>
            </p:nvSpPr>
            <p:spPr>
              <a:xfrm>
                <a:off x="5925585" y="2874843"/>
                <a:ext cx="21175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>
                    <a:solidFill>
                      <a:schemeClr val="accent5">
                        <a:lumMod val="75000"/>
                      </a:schemeClr>
                    </a:solidFill>
                  </a:rPr>
                  <a:t>Description de l’annonce</a:t>
                </a:r>
              </a:p>
            </p:txBody>
          </p:sp>
          <p:sp>
            <p:nvSpPr>
              <p:cNvPr id="87" name="ZoneTexte 86">
                <a:extLst>
                  <a:ext uri="{FF2B5EF4-FFF2-40B4-BE49-F238E27FC236}">
                    <a16:creationId xmlns:a16="http://schemas.microsoft.com/office/drawing/2014/main" id="{0AC76CEB-3584-893E-0480-7709FBD593D9}"/>
                  </a:ext>
                </a:extLst>
              </p:cNvPr>
              <p:cNvSpPr txBox="1"/>
              <p:nvPr/>
            </p:nvSpPr>
            <p:spPr>
              <a:xfrm>
                <a:off x="5949761" y="3103431"/>
                <a:ext cx="2117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Type de vente :</a:t>
                </a:r>
              </a:p>
            </p:txBody>
          </p:sp>
          <p:sp>
            <p:nvSpPr>
              <p:cNvPr id="88" name="ZoneTexte 87">
                <a:extLst>
                  <a:ext uri="{FF2B5EF4-FFF2-40B4-BE49-F238E27FC236}">
                    <a16:creationId xmlns:a16="http://schemas.microsoft.com/office/drawing/2014/main" id="{E85E069E-E8BC-F6D4-4754-57BD6DE55C4B}"/>
                  </a:ext>
                </a:extLst>
              </p:cNvPr>
              <p:cNvSpPr txBox="1"/>
              <p:nvPr/>
            </p:nvSpPr>
            <p:spPr>
              <a:xfrm>
                <a:off x="5937673" y="334008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de départ :</a:t>
                </a:r>
              </a:p>
            </p:txBody>
          </p:sp>
          <p:sp>
            <p:nvSpPr>
              <p:cNvPr id="89" name="ZoneTexte 88">
                <a:extLst>
                  <a:ext uri="{FF2B5EF4-FFF2-40B4-BE49-F238E27FC236}">
                    <a16:creationId xmlns:a16="http://schemas.microsoft.com/office/drawing/2014/main" id="{B51A1F8C-E557-FCA3-FD40-74488389A1ED}"/>
                  </a:ext>
                </a:extLst>
              </p:cNvPr>
              <p:cNvSpPr txBox="1"/>
              <p:nvPr/>
            </p:nvSpPr>
            <p:spPr>
              <a:xfrm>
                <a:off x="5982503" y="3647857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  <p:sp>
            <p:nvSpPr>
              <p:cNvPr id="90" name="ZoneTexte 89">
                <a:extLst>
                  <a:ext uri="{FF2B5EF4-FFF2-40B4-BE49-F238E27FC236}">
                    <a16:creationId xmlns:a16="http://schemas.microsoft.com/office/drawing/2014/main" id="{729CDB24-68FB-3E9B-BECC-EEBAB6032882}"/>
                  </a:ext>
                </a:extLst>
              </p:cNvPr>
              <p:cNvSpPr txBox="1"/>
              <p:nvPr/>
            </p:nvSpPr>
            <p:spPr>
              <a:xfrm>
                <a:off x="5916623" y="3915116"/>
                <a:ext cx="2282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Prix Achat immédiat:</a:t>
                </a:r>
              </a:p>
            </p:txBody>
          </p:sp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8F65A8BC-6832-6514-BB0F-CF7AD0B5705F}"/>
                  </a:ext>
                </a:extLst>
              </p:cNvPr>
              <p:cNvSpPr txBox="1"/>
              <p:nvPr/>
            </p:nvSpPr>
            <p:spPr>
              <a:xfrm>
                <a:off x="5982503" y="4172760"/>
                <a:ext cx="2117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5">
                        <a:lumMod val="75000"/>
                      </a:schemeClr>
                    </a:solidFill>
                  </a:rPr>
                  <a:t>XXXXX €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52C9F5B-9416-AFD8-A3AC-EA87555165D1}"/>
                </a:ext>
              </a:extLst>
            </p:cNvPr>
            <p:cNvGrpSpPr/>
            <p:nvPr/>
          </p:nvGrpSpPr>
          <p:grpSpPr>
            <a:xfrm>
              <a:off x="358071" y="2225273"/>
              <a:ext cx="2331420" cy="4477160"/>
              <a:chOff x="358071" y="2225273"/>
              <a:chExt cx="2331420" cy="4477160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8C11E3CC-D6A4-72EB-9AE4-50220856DBCF}"/>
                  </a:ext>
                </a:extLst>
              </p:cNvPr>
              <p:cNvGrpSpPr/>
              <p:nvPr/>
            </p:nvGrpSpPr>
            <p:grpSpPr>
              <a:xfrm>
                <a:off x="358071" y="2225273"/>
                <a:ext cx="2331420" cy="4477160"/>
                <a:chOff x="303533" y="1726703"/>
                <a:chExt cx="2331420" cy="447716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CB8256E-6C60-88C3-2C72-5DAC50C2ED39}"/>
                    </a:ext>
                  </a:extLst>
                </p:cNvPr>
                <p:cNvSpPr/>
                <p:nvPr/>
              </p:nvSpPr>
              <p:spPr>
                <a:xfrm>
                  <a:off x="316920" y="1726703"/>
                  <a:ext cx="2283359" cy="4477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fr-FR"/>
                    <a:t>Filtrer par :</a:t>
                  </a:r>
                  <a:endParaRPr lang="fr-FR" dirty="0"/>
                </a:p>
              </p:txBody>
            </p:sp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A209AC6E-0E9F-0197-F788-0FF957866B88}"/>
                    </a:ext>
                  </a:extLst>
                </p:cNvPr>
                <p:cNvSpPr txBox="1"/>
                <p:nvPr/>
              </p:nvSpPr>
              <p:spPr>
                <a:xfrm>
                  <a:off x="352055" y="1741855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Filtrer par :</a:t>
                  </a:r>
                </a:p>
              </p:txBody>
            </p:sp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4EE30013-D150-4AD6-8346-3039E1C0BF39}"/>
                    </a:ext>
                  </a:extLst>
                </p:cNvPr>
                <p:cNvSpPr txBox="1"/>
                <p:nvPr/>
              </p:nvSpPr>
              <p:spPr>
                <a:xfrm>
                  <a:off x="352055" y="1998372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14" name="Groupe 13">
                  <a:extLst>
                    <a:ext uri="{FF2B5EF4-FFF2-40B4-BE49-F238E27FC236}">
                      <a16:creationId xmlns:a16="http://schemas.microsoft.com/office/drawing/2014/main" id="{EE62FC86-F819-47F6-2903-F9D093138B80}"/>
                    </a:ext>
                  </a:extLst>
                </p:cNvPr>
                <p:cNvGrpSpPr/>
                <p:nvPr/>
              </p:nvGrpSpPr>
              <p:grpSpPr>
                <a:xfrm>
                  <a:off x="517676" y="2306149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81" name="Rectangle : coins arrondis 80">
                    <a:extLst>
                      <a:ext uri="{FF2B5EF4-FFF2-40B4-BE49-F238E27FC236}">
                        <a16:creationId xmlns:a16="http://schemas.microsoft.com/office/drawing/2014/main" id="{CE563153-C1EE-B7BD-86E1-4A4B35DBFE63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82" name="Rectangle : coins arrondis 81">
                    <a:extLst>
                      <a:ext uri="{FF2B5EF4-FFF2-40B4-BE49-F238E27FC236}">
                        <a16:creationId xmlns:a16="http://schemas.microsoft.com/office/drawing/2014/main" id="{F6FF798A-F8E9-5AEE-12CD-CD4E2C28C403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0CC6221B-20A8-665C-42CC-734B10AFC502}"/>
                    </a:ext>
                  </a:extLst>
                </p:cNvPr>
                <p:cNvSpPr txBox="1"/>
                <p:nvPr/>
              </p:nvSpPr>
              <p:spPr>
                <a:xfrm>
                  <a:off x="352055" y="2691028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16" name="Groupe 15">
                  <a:extLst>
                    <a:ext uri="{FF2B5EF4-FFF2-40B4-BE49-F238E27FC236}">
                      <a16:creationId xmlns:a16="http://schemas.microsoft.com/office/drawing/2014/main" id="{DAEDF21B-3235-B5A0-4B9C-2708D6356B34}"/>
                    </a:ext>
                  </a:extLst>
                </p:cNvPr>
                <p:cNvGrpSpPr/>
                <p:nvPr/>
              </p:nvGrpSpPr>
              <p:grpSpPr>
                <a:xfrm>
                  <a:off x="517676" y="3007766"/>
                  <a:ext cx="1519887" cy="307777"/>
                  <a:chOff x="517676" y="2306149"/>
                  <a:chExt cx="1519887" cy="307777"/>
                </a:xfrm>
              </p:grpSpPr>
              <p:sp>
                <p:nvSpPr>
                  <p:cNvPr id="79" name="Rectangle : coins arrondis 78">
                    <a:extLst>
                      <a:ext uri="{FF2B5EF4-FFF2-40B4-BE49-F238E27FC236}">
                        <a16:creationId xmlns:a16="http://schemas.microsoft.com/office/drawing/2014/main" id="{BF72C617-77FC-B4F4-F61C-AA791FFC663F}"/>
                      </a:ext>
                    </a:extLst>
                  </p:cNvPr>
                  <p:cNvSpPr/>
                  <p:nvPr/>
                </p:nvSpPr>
                <p:spPr>
                  <a:xfrm>
                    <a:off x="517676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min</a:t>
                    </a:r>
                  </a:p>
                </p:txBody>
              </p:sp>
              <p:sp>
                <p:nvSpPr>
                  <p:cNvPr id="80" name="Rectangle : coins arrondis 79">
                    <a:extLst>
                      <a:ext uri="{FF2B5EF4-FFF2-40B4-BE49-F238E27FC236}">
                        <a16:creationId xmlns:a16="http://schemas.microsoft.com/office/drawing/2014/main" id="{C72DB214-64BC-F74B-B22D-194A28EDC3E1}"/>
                      </a:ext>
                    </a:extLst>
                  </p:cNvPr>
                  <p:cNvSpPr/>
                  <p:nvPr/>
                </p:nvSpPr>
                <p:spPr>
                  <a:xfrm>
                    <a:off x="1376144" y="2306149"/>
                    <a:ext cx="661419" cy="30777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dirty="0"/>
                      <a:t>max</a:t>
                    </a:r>
                  </a:p>
                </p:txBody>
              </p:sp>
            </p:grpSp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D7DB7039-37EF-AC08-6F22-78123B1F0DBB}"/>
                    </a:ext>
                  </a:extLst>
                </p:cNvPr>
                <p:cNvSpPr txBox="1"/>
                <p:nvPr/>
              </p:nvSpPr>
              <p:spPr>
                <a:xfrm>
                  <a:off x="352055" y="3361909"/>
                  <a:ext cx="1362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Type de vente :</a:t>
                  </a:r>
                </a:p>
              </p:txBody>
            </p: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0D8D19DA-5866-BA17-1098-E973E7A900A1}"/>
                    </a:ext>
                  </a:extLst>
                </p:cNvPr>
                <p:cNvGrpSpPr/>
                <p:nvPr/>
              </p:nvGrpSpPr>
              <p:grpSpPr>
                <a:xfrm>
                  <a:off x="639352" y="3511034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77" name="Rectangle : coins arrondis 76">
                    <a:extLst>
                      <a:ext uri="{FF2B5EF4-FFF2-40B4-BE49-F238E27FC236}">
                        <a16:creationId xmlns:a16="http://schemas.microsoft.com/office/drawing/2014/main" id="{7BA8BB72-1E8A-81D2-D291-003A9082100E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8" name="ZoneTexte 77">
                    <a:extLst>
                      <a:ext uri="{FF2B5EF4-FFF2-40B4-BE49-F238E27FC236}">
                        <a16:creationId xmlns:a16="http://schemas.microsoft.com/office/drawing/2014/main" id="{2D3E918E-5A26-20E4-4359-82595A4F9224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Enchère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94E48BAE-7DDE-2FA1-36F9-8A4DE215C553}"/>
                    </a:ext>
                  </a:extLst>
                </p:cNvPr>
                <p:cNvGrpSpPr/>
                <p:nvPr/>
              </p:nvGrpSpPr>
              <p:grpSpPr>
                <a:xfrm>
                  <a:off x="639352" y="3699347"/>
                  <a:ext cx="1311739" cy="369332"/>
                  <a:chOff x="639352" y="3511034"/>
                  <a:chExt cx="1311739" cy="369332"/>
                </a:xfrm>
              </p:grpSpPr>
              <p:sp>
                <p:nvSpPr>
                  <p:cNvPr id="75" name="Rectangle : coins arrondis 74">
                    <a:extLst>
                      <a:ext uri="{FF2B5EF4-FFF2-40B4-BE49-F238E27FC236}">
                        <a16:creationId xmlns:a16="http://schemas.microsoft.com/office/drawing/2014/main" id="{0679CAFA-F327-0230-0F36-EFD84F7214D0}"/>
                      </a:ext>
                    </a:extLst>
                  </p:cNvPr>
                  <p:cNvSpPr/>
                  <p:nvPr/>
                </p:nvSpPr>
                <p:spPr>
                  <a:xfrm>
                    <a:off x="639352" y="3653038"/>
                    <a:ext cx="127501" cy="12602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76" name="ZoneTexte 75">
                    <a:extLst>
                      <a:ext uri="{FF2B5EF4-FFF2-40B4-BE49-F238E27FC236}">
                        <a16:creationId xmlns:a16="http://schemas.microsoft.com/office/drawing/2014/main" id="{CC548E2D-A1EC-1676-1C3C-25DEEADD8967}"/>
                      </a:ext>
                    </a:extLst>
                  </p:cNvPr>
                  <p:cNvSpPr txBox="1"/>
                  <p:nvPr/>
                </p:nvSpPr>
                <p:spPr>
                  <a:xfrm>
                    <a:off x="747933" y="3511034"/>
                    <a:ext cx="120315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1200" dirty="0"/>
                      <a:t>Négociation</a:t>
                    </a:r>
                    <a:r>
                      <a:rPr lang="fr-FR" dirty="0"/>
                      <a:t> </a:t>
                    </a:r>
                  </a:p>
                </p:txBody>
              </p:sp>
            </p:grpSp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B13AE99B-5B70-B13A-D2B4-B76C69372EC8}"/>
                    </a:ext>
                  </a:extLst>
                </p:cNvPr>
                <p:cNvSpPr txBox="1"/>
                <p:nvPr/>
              </p:nvSpPr>
              <p:spPr>
                <a:xfrm>
                  <a:off x="303533" y="4256297"/>
                  <a:ext cx="21175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Trier par :</a:t>
                  </a:r>
                </a:p>
              </p:txBody>
            </p:sp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7F06BD5E-8DDB-0A1C-F647-C6FC24100B6E}"/>
                    </a:ext>
                  </a:extLst>
                </p:cNvPr>
                <p:cNvSpPr txBox="1"/>
                <p:nvPr/>
              </p:nvSpPr>
              <p:spPr>
                <a:xfrm>
                  <a:off x="317381" y="4553989"/>
                  <a:ext cx="2117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de départ :</a:t>
                  </a:r>
                </a:p>
              </p:txBody>
            </p:sp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08F8BB0A-AF05-089F-4F31-18814ED34533}"/>
                    </a:ext>
                  </a:extLst>
                </p:cNvPr>
                <p:cNvGrpSpPr/>
                <p:nvPr/>
              </p:nvGrpSpPr>
              <p:grpSpPr>
                <a:xfrm>
                  <a:off x="539058" y="4695843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69" name="Groupe 68">
                    <a:extLst>
                      <a:ext uri="{FF2B5EF4-FFF2-40B4-BE49-F238E27FC236}">
                        <a16:creationId xmlns:a16="http://schemas.microsoft.com/office/drawing/2014/main" id="{17BBFCBC-B9CF-1805-CE8F-CD7A5EB800F2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3" name="Organigramme : Connecteur 72">
                      <a:extLst>
                        <a:ext uri="{FF2B5EF4-FFF2-40B4-BE49-F238E27FC236}">
                          <a16:creationId xmlns:a16="http://schemas.microsoft.com/office/drawing/2014/main" id="{8B2EF8D4-4D84-D479-3DFC-EBA71841A9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4" name="ZoneTexte 73">
                      <a:extLst>
                        <a:ext uri="{FF2B5EF4-FFF2-40B4-BE49-F238E27FC236}">
                          <a16:creationId xmlns:a16="http://schemas.microsoft.com/office/drawing/2014/main" id="{145340E1-BDA9-579D-7989-7725885A1C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70" name="Groupe 69">
                    <a:extLst>
                      <a:ext uri="{FF2B5EF4-FFF2-40B4-BE49-F238E27FC236}">
                        <a16:creationId xmlns:a16="http://schemas.microsoft.com/office/drawing/2014/main" id="{AA6EFC96-1270-C292-E989-0D9BABE8A274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71" name="Organigramme : Connecteur 70">
                      <a:extLst>
                        <a:ext uri="{FF2B5EF4-FFF2-40B4-BE49-F238E27FC236}">
                          <a16:creationId xmlns:a16="http://schemas.microsoft.com/office/drawing/2014/main" id="{BAC8212A-F3EF-AE9A-7538-89BAE4E6D2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72" name="ZoneTexte 71">
                      <a:extLst>
                        <a:ext uri="{FF2B5EF4-FFF2-40B4-BE49-F238E27FC236}">
                          <a16:creationId xmlns:a16="http://schemas.microsoft.com/office/drawing/2014/main" id="{A4AA83E7-9F9D-6009-8EF1-0B258E4A5C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C388CD95-3E15-4B25-D04C-040461CFAC53}"/>
                    </a:ext>
                  </a:extLst>
                </p:cNvPr>
                <p:cNvSpPr txBox="1"/>
                <p:nvPr/>
              </p:nvSpPr>
              <p:spPr>
                <a:xfrm>
                  <a:off x="317381" y="5216410"/>
                  <a:ext cx="228289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400" dirty="0"/>
                    <a:t>Prix Achat immédiat:</a:t>
                  </a:r>
                </a:p>
              </p:txBody>
            </p:sp>
            <p:grpSp>
              <p:nvGrpSpPr>
                <p:cNvPr id="24" name="Groupe 23">
                  <a:extLst>
                    <a:ext uri="{FF2B5EF4-FFF2-40B4-BE49-F238E27FC236}">
                      <a16:creationId xmlns:a16="http://schemas.microsoft.com/office/drawing/2014/main" id="{3AFC116A-7ECF-69D6-B556-939305D1D808}"/>
                    </a:ext>
                  </a:extLst>
                </p:cNvPr>
                <p:cNvGrpSpPr/>
                <p:nvPr/>
              </p:nvGrpSpPr>
              <p:grpSpPr>
                <a:xfrm>
                  <a:off x="517676" y="5375887"/>
                  <a:ext cx="1294021" cy="546654"/>
                  <a:chOff x="539058" y="4695843"/>
                  <a:chExt cx="1294021" cy="546654"/>
                </a:xfrm>
              </p:grpSpPr>
              <p:grpSp>
                <p:nvGrpSpPr>
                  <p:cNvPr id="25" name="Groupe 24">
                    <a:extLst>
                      <a:ext uri="{FF2B5EF4-FFF2-40B4-BE49-F238E27FC236}">
                        <a16:creationId xmlns:a16="http://schemas.microsoft.com/office/drawing/2014/main" id="{AC98704B-962B-1FA2-C70A-7BFB37286BA4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695843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7" name="Organigramme : Connecteur 66">
                      <a:extLst>
                        <a:ext uri="{FF2B5EF4-FFF2-40B4-BE49-F238E27FC236}">
                          <a16:creationId xmlns:a16="http://schemas.microsoft.com/office/drawing/2014/main" id="{78592C21-41DD-44EA-0EF3-CAD20CEBE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8" name="ZoneTexte 67">
                      <a:extLst>
                        <a:ext uri="{FF2B5EF4-FFF2-40B4-BE49-F238E27FC236}">
                          <a16:creationId xmlns:a16="http://schemas.microsoft.com/office/drawing/2014/main" id="{ACAACE8C-3B06-B1B8-8792-E393FFC282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  <p:grpSp>
                <p:nvGrpSpPr>
                  <p:cNvPr id="26" name="Groupe 25">
                    <a:extLst>
                      <a:ext uri="{FF2B5EF4-FFF2-40B4-BE49-F238E27FC236}">
                        <a16:creationId xmlns:a16="http://schemas.microsoft.com/office/drawing/2014/main" id="{C50138D4-75B9-A8FD-A7E6-2A5E49CACF90}"/>
                      </a:ext>
                    </a:extLst>
                  </p:cNvPr>
                  <p:cNvGrpSpPr/>
                  <p:nvPr/>
                </p:nvGrpSpPr>
                <p:grpSpPr>
                  <a:xfrm>
                    <a:off x="539058" y="4873165"/>
                    <a:ext cx="1294021" cy="369332"/>
                    <a:chOff x="539058" y="4695843"/>
                    <a:chExt cx="1294021" cy="369332"/>
                  </a:xfrm>
                </p:grpSpPr>
                <p:sp>
                  <p:nvSpPr>
                    <p:cNvPr id="60" name="Organigramme : Connecteur 59">
                      <a:extLst>
                        <a:ext uri="{FF2B5EF4-FFF2-40B4-BE49-F238E27FC236}">
                          <a16:creationId xmlns:a16="http://schemas.microsoft.com/office/drawing/2014/main" id="{3814144F-EBDB-023B-5B13-83D20E262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58" y="4861766"/>
                      <a:ext cx="100294" cy="102347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66" name="ZoneTexte 65">
                      <a:extLst>
                        <a:ext uri="{FF2B5EF4-FFF2-40B4-BE49-F238E27FC236}">
                          <a16:creationId xmlns:a16="http://schemas.microsoft.com/office/drawing/2014/main" id="{71160D51-5458-E6DC-690A-830350D65A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921" y="4695843"/>
                      <a:ext cx="12031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sz="1200" dirty="0"/>
                        <a:t>Décroissant</a:t>
                      </a:r>
                      <a:r>
                        <a:rPr lang="fr-FR" dirty="0"/>
                        <a:t> </a:t>
                      </a:r>
                    </a:p>
                  </p:txBody>
                </p:sp>
              </p:grpSp>
            </p:grpSp>
          </p:grp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FF9BC8D0-49D8-57A2-71B7-650E3DA48D53}"/>
                  </a:ext>
                </a:extLst>
              </p:cNvPr>
              <p:cNvCxnSpPr/>
              <p:nvPr/>
            </p:nvCxnSpPr>
            <p:spPr>
              <a:xfrm>
                <a:off x="493295" y="4681970"/>
                <a:ext cx="2030824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1675B-EFAE-24B8-8A02-6E798982F1C2}"/>
              </a:ext>
            </a:extLst>
          </p:cNvPr>
          <p:cNvSpPr/>
          <p:nvPr/>
        </p:nvSpPr>
        <p:spPr>
          <a:xfrm>
            <a:off x="46559" y="-1013066"/>
            <a:ext cx="9234237" cy="118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93CB0-7E40-54F8-218C-E0E9F518ABBA}"/>
              </a:ext>
            </a:extLst>
          </p:cNvPr>
          <p:cNvSpPr/>
          <p:nvPr/>
        </p:nvSpPr>
        <p:spPr>
          <a:xfrm>
            <a:off x="232611" y="186489"/>
            <a:ext cx="11726778" cy="6485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360B4-AFD1-A4E5-FD7F-820A9A2EA613}"/>
              </a:ext>
            </a:extLst>
          </p:cNvPr>
          <p:cNvSpPr/>
          <p:nvPr/>
        </p:nvSpPr>
        <p:spPr>
          <a:xfrm>
            <a:off x="255588" y="206375"/>
            <a:ext cx="11680825" cy="6117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088FD83-E239-6770-850D-C886E04C3212}"/>
              </a:ext>
            </a:extLst>
          </p:cNvPr>
          <p:cNvSpPr/>
          <p:nvPr/>
        </p:nvSpPr>
        <p:spPr>
          <a:xfrm>
            <a:off x="4362450" y="361950"/>
            <a:ext cx="2597150" cy="292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/>
              <a:t>Rechercher</a:t>
            </a:r>
          </a:p>
        </p:txBody>
      </p:sp>
      <p:pic>
        <p:nvPicPr>
          <p:cNvPr id="29" name="Graphique 28" descr="Loupe avec un remplissage uni">
            <a:extLst>
              <a:ext uri="{FF2B5EF4-FFF2-40B4-BE49-F238E27FC236}">
                <a16:creationId xmlns:a16="http://schemas.microsoft.com/office/drawing/2014/main" id="{34CE678A-0D4E-7779-D5BE-A39171A9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1904" y="375489"/>
            <a:ext cx="242803" cy="24280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9DB6EF4C-A0BD-9C3B-A908-730D851DDC4E}"/>
              </a:ext>
            </a:extLst>
          </p:cNvPr>
          <p:cNvSpPr txBox="1"/>
          <p:nvPr/>
        </p:nvSpPr>
        <p:spPr>
          <a:xfrm>
            <a:off x="358071" y="306504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pic>
        <p:nvPicPr>
          <p:cNvPr id="34" name="Graphique 33" descr="Utilisateur avec un remplissage uni">
            <a:extLst>
              <a:ext uri="{FF2B5EF4-FFF2-40B4-BE49-F238E27FC236}">
                <a16:creationId xmlns:a16="http://schemas.microsoft.com/office/drawing/2014/main" id="{327C6795-FB75-D4FE-108F-42DB4A57C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9684" y="298846"/>
            <a:ext cx="376990" cy="376990"/>
          </a:xfrm>
          <a:prstGeom prst="rect">
            <a:avLst/>
          </a:prstGeom>
        </p:spPr>
      </p:pic>
      <p:sp>
        <p:nvSpPr>
          <p:cNvPr id="35" name="Organigramme : Connecteur 34">
            <a:extLst>
              <a:ext uri="{FF2B5EF4-FFF2-40B4-BE49-F238E27FC236}">
                <a16:creationId xmlns:a16="http://schemas.microsoft.com/office/drawing/2014/main" id="{99D086AB-50A4-6FC8-8BB5-F48056E21338}"/>
              </a:ext>
            </a:extLst>
          </p:cNvPr>
          <p:cNvSpPr/>
          <p:nvPr/>
        </p:nvSpPr>
        <p:spPr>
          <a:xfrm>
            <a:off x="11284618" y="287555"/>
            <a:ext cx="427121" cy="429526"/>
          </a:xfrm>
          <a:prstGeom prst="flowChart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EFACFD4-15D5-9980-4C4E-4762028854D1}"/>
              </a:ext>
            </a:extLst>
          </p:cNvPr>
          <p:cNvGrpSpPr/>
          <p:nvPr/>
        </p:nvGrpSpPr>
        <p:grpSpPr>
          <a:xfrm>
            <a:off x="7506580" y="298846"/>
            <a:ext cx="2548856" cy="376989"/>
            <a:chOff x="8138238" y="279735"/>
            <a:chExt cx="2548856" cy="376989"/>
          </a:xfrm>
        </p:grpSpPr>
        <p:pic>
          <p:nvPicPr>
            <p:cNvPr id="31" name="Graphique 30" descr="Panier de course avec un remplissage uni">
              <a:extLst>
                <a:ext uri="{FF2B5EF4-FFF2-40B4-BE49-F238E27FC236}">
                  <a16:creationId xmlns:a16="http://schemas.microsoft.com/office/drawing/2014/main" id="{0CFF92D9-FE8B-002E-B740-42BCA439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10105" y="279735"/>
              <a:ext cx="376989" cy="376989"/>
            </a:xfrm>
            <a:prstGeom prst="rect">
              <a:avLst/>
            </a:prstGeom>
          </p:spPr>
        </p:pic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9CE2092-B361-B2E9-9D17-B3DC8379A50B}"/>
                </a:ext>
              </a:extLst>
            </p:cNvPr>
            <p:cNvGrpSpPr/>
            <p:nvPr/>
          </p:nvGrpSpPr>
          <p:grpSpPr>
            <a:xfrm>
              <a:off x="8138238" y="333452"/>
              <a:ext cx="1362075" cy="307777"/>
              <a:chOff x="9369593" y="333452"/>
              <a:chExt cx="1362075" cy="307777"/>
            </a:xfrm>
          </p:grpSpPr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D8ECADC-2F32-7BC4-C473-FA4114B6268A}"/>
                  </a:ext>
                </a:extLst>
              </p:cNvPr>
              <p:cNvSpPr txBox="1"/>
              <p:nvPr/>
            </p:nvSpPr>
            <p:spPr>
              <a:xfrm>
                <a:off x="9369593" y="333452"/>
                <a:ext cx="13620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solidFill>
                      <a:schemeClr val="bg1"/>
                    </a:solidFill>
                  </a:rPr>
                  <a:t>Catégories</a:t>
                </a:r>
              </a:p>
            </p:txBody>
          </p:sp>
          <p:pic>
            <p:nvPicPr>
              <p:cNvPr id="42" name="Graphique 41" descr="Jouer avec un remplissage uni">
                <a:extLst>
                  <a:ext uri="{FF2B5EF4-FFF2-40B4-BE49-F238E27FC236}">
                    <a16:creationId xmlns:a16="http://schemas.microsoft.com/office/drawing/2014/main" id="{13E818E2-63B2-9532-EF92-AED19F68F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10318686" y="409217"/>
                <a:ext cx="144462" cy="186202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A95F515C-553F-500E-5618-B0D103BEE8BD}"/>
                </a:ext>
              </a:extLst>
            </p:cNvPr>
            <p:cNvSpPr txBox="1"/>
            <p:nvPr/>
          </p:nvSpPr>
          <p:spPr>
            <a:xfrm>
              <a:off x="9396728" y="327135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55E2646-490E-F703-D2C0-09FA3C476C13}"/>
              </a:ext>
            </a:extLst>
          </p:cNvPr>
          <p:cNvSpPr/>
          <p:nvPr/>
        </p:nvSpPr>
        <p:spPr>
          <a:xfrm>
            <a:off x="10220058" y="355128"/>
            <a:ext cx="958678" cy="28352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D1A0C-D20A-2826-BA0D-487B56174DDC}"/>
              </a:ext>
            </a:extLst>
          </p:cNvPr>
          <p:cNvSpPr/>
          <p:nvPr/>
        </p:nvSpPr>
        <p:spPr>
          <a:xfrm>
            <a:off x="232611" y="5263816"/>
            <a:ext cx="11726778" cy="14076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2EF3AF-AE6E-BBCB-2F16-1EF2DFAF8FE1}"/>
              </a:ext>
            </a:extLst>
          </p:cNvPr>
          <p:cNvSpPr txBox="1"/>
          <p:nvPr/>
        </p:nvSpPr>
        <p:spPr>
          <a:xfrm>
            <a:off x="9805068" y="551558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Broadway" panose="04040905080B02020502" pitchFamily="82" charset="0"/>
              </a:rPr>
              <a:t>Agora Francia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9300851-7359-92C4-F8D0-AE88FB0812D8}"/>
              </a:ext>
            </a:extLst>
          </p:cNvPr>
          <p:cNvSpPr/>
          <p:nvPr/>
        </p:nvSpPr>
        <p:spPr>
          <a:xfrm>
            <a:off x="540971" y="5389259"/>
            <a:ext cx="1919487" cy="611772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Retour en haut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0BA780B-1CDF-527B-F0AD-60A2E0364948}"/>
              </a:ext>
            </a:extLst>
          </p:cNvPr>
          <p:cNvSpPr txBox="1"/>
          <p:nvPr/>
        </p:nvSpPr>
        <p:spPr>
          <a:xfrm>
            <a:off x="3741213" y="6402269"/>
            <a:ext cx="4638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Copyright © 2023 All Rights Reserved to Agora </a:t>
            </a:r>
            <a:r>
              <a:rPr lang="en-US" sz="1000" dirty="0">
                <a:solidFill>
                  <a:schemeClr val="bg1"/>
                </a:solidFill>
                <a:latin typeface="-apple-system"/>
              </a:rPr>
              <a:t>F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-apple-system"/>
              </a:rPr>
              <a:t>rancia</a:t>
            </a: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D92A1F2-4290-CED4-80D2-AC3ADA83A8CC}"/>
              </a:ext>
            </a:extLst>
          </p:cNvPr>
          <p:cNvGrpSpPr/>
          <p:nvPr/>
        </p:nvGrpSpPr>
        <p:grpSpPr>
          <a:xfrm>
            <a:off x="3137982" y="5537466"/>
            <a:ext cx="5627088" cy="315358"/>
            <a:chOff x="3555407" y="5502899"/>
            <a:chExt cx="5627088" cy="31535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797C638B-4FB0-22B9-4ECE-9A98C3A2FE04}"/>
                </a:ext>
              </a:extLst>
            </p:cNvPr>
            <p:cNvGrpSpPr/>
            <p:nvPr/>
          </p:nvGrpSpPr>
          <p:grpSpPr>
            <a:xfrm>
              <a:off x="3555407" y="5502899"/>
              <a:ext cx="4764581" cy="312831"/>
              <a:chOff x="3323416" y="5505425"/>
              <a:chExt cx="4764581" cy="3128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A37F02C-A010-DBCD-46B5-6D3F65E5E3E4}"/>
                  </a:ext>
                </a:extLst>
              </p:cNvPr>
              <p:cNvSpPr txBox="1"/>
              <p:nvPr/>
            </p:nvSpPr>
            <p:spPr>
              <a:xfrm>
                <a:off x="4849112" y="5507952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Panier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2CCE7103-FFA8-7A8A-2757-044F6CE6D0F3}"/>
                  </a:ext>
                </a:extLst>
              </p:cNvPr>
              <p:cNvSpPr txBox="1"/>
              <p:nvPr/>
            </p:nvSpPr>
            <p:spPr>
              <a:xfrm>
                <a:off x="6253181" y="5510479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Mon compte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24F3BCD-F926-72B8-0928-20D6CEC3DC70}"/>
                  </a:ext>
                </a:extLst>
              </p:cNvPr>
              <p:cNvSpPr txBox="1"/>
              <p:nvPr/>
            </p:nvSpPr>
            <p:spPr>
              <a:xfrm>
                <a:off x="3323416" y="5505425"/>
                <a:ext cx="18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>
                    <a:solidFill>
                      <a:schemeClr val="bg1"/>
                    </a:solidFill>
                  </a:rPr>
                  <a:t>Tous les articles</a:t>
                </a:r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8D9862D-9B1C-7280-90FB-D30E60964E08}"/>
                </a:ext>
              </a:extLst>
            </p:cNvPr>
            <p:cNvSpPr txBox="1"/>
            <p:nvPr/>
          </p:nvSpPr>
          <p:spPr>
            <a:xfrm>
              <a:off x="8242068" y="5510480"/>
              <a:ext cx="940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À propos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3986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2592</Words>
  <Application>Microsoft Office PowerPoint</Application>
  <PresentationFormat>Grand écran</PresentationFormat>
  <Paragraphs>753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Broadway</vt:lpstr>
      <vt:lpstr>Calibri</vt:lpstr>
      <vt:lpstr>Calibri Light</vt:lpstr>
      <vt:lpstr>Roboto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Valentin Denis</dc:creator>
  <cp:lastModifiedBy>Valentin Denis</cp:lastModifiedBy>
  <cp:revision>16</cp:revision>
  <dcterms:created xsi:type="dcterms:W3CDTF">2023-05-29T13:50:53Z</dcterms:created>
  <dcterms:modified xsi:type="dcterms:W3CDTF">2023-05-30T10:42:28Z</dcterms:modified>
</cp:coreProperties>
</file>